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Poppins" panose="00000500000000000000" pitchFamily="2" charset="0"/>
      <p:regular r:id="rId16"/>
    </p:embeddedFont>
    <p:embeddedFont>
      <p:font typeface="Poppins Bold" panose="020B0604020202020204" charset="0"/>
      <p:regular r:id="rId17"/>
    </p:embeddedFont>
    <p:embeddedFont>
      <p:font typeface="Poppins Semi-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09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 rot="-2700000">
            <a:off x="461168" y="-5052185"/>
            <a:ext cx="5495165" cy="5714681"/>
            <a:chOff x="0" y="0"/>
            <a:chExt cx="1447286" cy="15051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 rot="-2700000">
            <a:off x="-312538" y="327930"/>
            <a:ext cx="2885826" cy="2992708"/>
            <a:chOff x="0" y="0"/>
            <a:chExt cx="760053" cy="7882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60053" cy="788203"/>
            </a:xfrm>
            <a:custGeom>
              <a:avLst/>
              <a:gdLst/>
              <a:ahLst/>
              <a:cxnLst/>
              <a:rect l="l" t="t" r="r" b="b"/>
              <a:pathLst>
                <a:path w="760053" h="788203">
                  <a:moveTo>
                    <a:pt x="0" y="0"/>
                  </a:moveTo>
                  <a:lnTo>
                    <a:pt x="760053" y="0"/>
                  </a:lnTo>
                  <a:lnTo>
                    <a:pt x="760053" y="788203"/>
                  </a:lnTo>
                  <a:lnTo>
                    <a:pt x="0" y="788203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760053" cy="82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-2700000">
            <a:off x="-412676" y="-1166228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2700000">
            <a:off x="-4438798" y="-962014"/>
            <a:ext cx="5495165" cy="5714681"/>
            <a:chOff x="0" y="0"/>
            <a:chExt cx="1447286" cy="150510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2700000">
            <a:off x="-2594878" y="2534479"/>
            <a:ext cx="3086100" cy="308610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2700000">
            <a:off x="2755445" y="-2082353"/>
            <a:ext cx="2228798" cy="2335681"/>
            <a:chOff x="0" y="0"/>
            <a:chExt cx="587009" cy="615159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2700000">
            <a:off x="15961766" y="7556567"/>
            <a:ext cx="2629051" cy="2734074"/>
            <a:chOff x="0" y="0"/>
            <a:chExt cx="692425" cy="72008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92425" cy="720085"/>
            </a:xfrm>
            <a:custGeom>
              <a:avLst/>
              <a:gdLst/>
              <a:ahLst/>
              <a:cxnLst/>
              <a:rect l="l" t="t" r="r" b="b"/>
              <a:pathLst>
                <a:path w="692425" h="720085">
                  <a:moveTo>
                    <a:pt x="0" y="0"/>
                  </a:moveTo>
                  <a:lnTo>
                    <a:pt x="692425" y="0"/>
                  </a:lnTo>
                  <a:lnTo>
                    <a:pt x="692425" y="720085"/>
                  </a:lnTo>
                  <a:lnTo>
                    <a:pt x="0" y="720085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692425" cy="7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2700000">
            <a:off x="17173601" y="6951558"/>
            <a:ext cx="2228798" cy="2335681"/>
            <a:chOff x="0" y="0"/>
            <a:chExt cx="587009" cy="61515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2700000">
            <a:off x="16622723" y="9007151"/>
            <a:ext cx="3086100" cy="308610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2700000">
            <a:off x="15204112" y="9055784"/>
            <a:ext cx="2228798" cy="2335681"/>
            <a:chOff x="0" y="0"/>
            <a:chExt cx="587009" cy="615159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-2700000">
            <a:off x="12587725" y="10119946"/>
            <a:ext cx="5495165" cy="5714681"/>
            <a:chOff x="0" y="0"/>
            <a:chExt cx="1447286" cy="1505101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-2700000">
            <a:off x="18003034" y="5369511"/>
            <a:ext cx="3086100" cy="3086100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4145634" y="6756297"/>
            <a:ext cx="9996733" cy="885213"/>
            <a:chOff x="0" y="0"/>
            <a:chExt cx="2632884" cy="233142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2632884" cy="233142"/>
            </a:xfrm>
            <a:custGeom>
              <a:avLst/>
              <a:gdLst/>
              <a:ahLst/>
              <a:cxnLst/>
              <a:rect l="l" t="t" r="r" b="b"/>
              <a:pathLst>
                <a:path w="2632884" h="233142">
                  <a:moveTo>
                    <a:pt x="0" y="0"/>
                  </a:moveTo>
                  <a:lnTo>
                    <a:pt x="2632884" y="0"/>
                  </a:lnTo>
                  <a:lnTo>
                    <a:pt x="2632884" y="233142"/>
                  </a:lnTo>
                  <a:lnTo>
                    <a:pt x="0" y="233142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2632884" cy="2712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TextBox 42"/>
          <p:cNvSpPr txBox="1"/>
          <p:nvPr/>
        </p:nvSpPr>
        <p:spPr>
          <a:xfrm>
            <a:off x="3662713" y="4378840"/>
            <a:ext cx="10962573" cy="1820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54"/>
              </a:lnSpc>
            </a:pPr>
            <a:r>
              <a:rPr lang="en-US" sz="12200" b="1">
                <a:solidFill>
                  <a:srgbClr val="28694F"/>
                </a:solidFill>
                <a:latin typeface="Poppins Bold"/>
                <a:ea typeface="Poppins Bold"/>
                <a:cs typeface="Poppins Bold"/>
                <a:sym typeface="Poppins Bold"/>
              </a:rPr>
              <a:t>PELANGGAN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965231" y="2822759"/>
            <a:ext cx="13018339" cy="1661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983"/>
              </a:lnSpc>
            </a:pPr>
            <a:r>
              <a:rPr lang="en-US" sz="11199" b="1">
                <a:solidFill>
                  <a:srgbClr val="919191"/>
                </a:solidFill>
                <a:latin typeface="Poppins Bold"/>
                <a:ea typeface="Poppins Bold"/>
                <a:cs typeface="Poppins Bold"/>
                <a:sym typeface="Poppins Bold"/>
              </a:rPr>
              <a:t>ANALISIS CHURN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3869844" y="6773234"/>
            <a:ext cx="10548312" cy="900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3200" b="1" spc="265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STUDI KASUS : DATA PELANGGAN LAYANAN TELEKOMUNIKASI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8813599" y="0"/>
            <a:ext cx="660802" cy="1032447"/>
            <a:chOff x="0" y="0"/>
            <a:chExt cx="174038" cy="27192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174038" cy="271920"/>
            </a:xfrm>
            <a:custGeom>
              <a:avLst/>
              <a:gdLst/>
              <a:ahLst/>
              <a:cxnLst/>
              <a:rect l="l" t="t" r="r" b="b"/>
              <a:pathLst>
                <a:path w="174038" h="271920">
                  <a:moveTo>
                    <a:pt x="0" y="0"/>
                  </a:moveTo>
                  <a:lnTo>
                    <a:pt x="174038" y="0"/>
                  </a:lnTo>
                  <a:lnTo>
                    <a:pt x="174038" y="271920"/>
                  </a:lnTo>
                  <a:lnTo>
                    <a:pt x="0" y="271920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174038" cy="310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8884117" y="521475"/>
            <a:ext cx="519765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</a:t>
            </a:r>
          </a:p>
        </p:txBody>
      </p:sp>
      <p:grpSp>
        <p:nvGrpSpPr>
          <p:cNvPr id="49" name="Group 49"/>
          <p:cNvGrpSpPr/>
          <p:nvPr/>
        </p:nvGrpSpPr>
        <p:grpSpPr>
          <a:xfrm rot="-2700000">
            <a:off x="17770466" y="6824045"/>
            <a:ext cx="2803952" cy="2915962"/>
            <a:chOff x="0" y="0"/>
            <a:chExt cx="738489" cy="76799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738489" cy="767990"/>
            </a:xfrm>
            <a:custGeom>
              <a:avLst/>
              <a:gdLst/>
              <a:ahLst/>
              <a:cxnLst/>
              <a:rect l="l" t="t" r="r" b="b"/>
              <a:pathLst>
                <a:path w="738489" h="767990">
                  <a:moveTo>
                    <a:pt x="0" y="0"/>
                  </a:moveTo>
                  <a:lnTo>
                    <a:pt x="738489" y="0"/>
                  </a:lnTo>
                  <a:lnTo>
                    <a:pt x="738489" y="767990"/>
                  </a:lnTo>
                  <a:lnTo>
                    <a:pt x="0" y="767990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738489" cy="806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 rot="-2700000">
            <a:off x="-1114399" y="-1167840"/>
            <a:ext cx="2228798" cy="2335681"/>
            <a:chOff x="0" y="0"/>
            <a:chExt cx="587009" cy="615159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3599" y="0"/>
            <a:ext cx="660802" cy="1028700"/>
            <a:chOff x="0" y="0"/>
            <a:chExt cx="174038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038" cy="270933"/>
            </a:xfrm>
            <a:custGeom>
              <a:avLst/>
              <a:gdLst/>
              <a:ahLst/>
              <a:cxnLst/>
              <a:rect l="l" t="t" r="r" b="b"/>
              <a:pathLst>
                <a:path w="174038" h="270933">
                  <a:moveTo>
                    <a:pt x="0" y="0"/>
                  </a:moveTo>
                  <a:lnTo>
                    <a:pt x="174038" y="0"/>
                  </a:lnTo>
                  <a:lnTo>
                    <a:pt x="17403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038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167754" y="1522062"/>
            <a:ext cx="13636952" cy="7970378"/>
            <a:chOff x="0" y="0"/>
            <a:chExt cx="1704888" cy="99645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04888" cy="996454"/>
            </a:xfrm>
            <a:custGeom>
              <a:avLst/>
              <a:gdLst/>
              <a:ahLst/>
              <a:cxnLst/>
              <a:rect l="l" t="t" r="r" b="b"/>
              <a:pathLst>
                <a:path w="1704888" h="996454">
                  <a:moveTo>
                    <a:pt x="0" y="0"/>
                  </a:moveTo>
                  <a:lnTo>
                    <a:pt x="1704888" y="0"/>
                  </a:lnTo>
                  <a:lnTo>
                    <a:pt x="1704888" y="996454"/>
                  </a:lnTo>
                  <a:lnTo>
                    <a:pt x="0" y="996454"/>
                  </a:lnTo>
                  <a:close/>
                </a:path>
              </a:pathLst>
            </a:custGeom>
            <a:blipFill>
              <a:blip r:embed="rId2"/>
              <a:stretch>
                <a:fillRect l="-1837" r="-1837"/>
              </a:stretch>
            </a:blipFill>
            <a:ln w="38100" cap="sq">
              <a:solidFill>
                <a:srgbClr val="28694F"/>
              </a:solidFill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 rot="-2700000">
            <a:off x="91952" y="-2795641"/>
            <a:ext cx="3010493" cy="3130753"/>
            <a:chOff x="0" y="0"/>
            <a:chExt cx="1447286" cy="150510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2700000">
            <a:off x="-331918" y="151822"/>
            <a:ext cx="1580982" cy="1639537"/>
            <a:chOff x="0" y="0"/>
            <a:chExt cx="760053" cy="7882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60053" cy="788203"/>
            </a:xfrm>
            <a:custGeom>
              <a:avLst/>
              <a:gdLst/>
              <a:ahLst/>
              <a:cxnLst/>
              <a:rect l="l" t="t" r="r" b="b"/>
              <a:pathLst>
                <a:path w="760053" h="788203">
                  <a:moveTo>
                    <a:pt x="0" y="0"/>
                  </a:moveTo>
                  <a:lnTo>
                    <a:pt x="760053" y="0"/>
                  </a:lnTo>
                  <a:lnTo>
                    <a:pt x="760053" y="788203"/>
                  </a:lnTo>
                  <a:lnTo>
                    <a:pt x="0" y="788203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760053" cy="82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2700000">
            <a:off x="-386778" y="-666743"/>
            <a:ext cx="1690701" cy="169070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-2592465" y="-554866"/>
            <a:ext cx="3010493" cy="3130753"/>
            <a:chOff x="0" y="0"/>
            <a:chExt cx="1447286" cy="1505101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2700000">
            <a:off x="-1582284" y="1360666"/>
            <a:ext cx="1690701" cy="169070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2700000">
            <a:off x="1348858" y="-1168637"/>
            <a:ext cx="1221033" cy="1279588"/>
            <a:chOff x="0" y="0"/>
            <a:chExt cx="587009" cy="61515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2700000">
            <a:off x="-771213" y="-667627"/>
            <a:ext cx="1221033" cy="1279588"/>
            <a:chOff x="0" y="0"/>
            <a:chExt cx="587009" cy="615159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2700000">
            <a:off x="16731081" y="8848083"/>
            <a:ext cx="1608371" cy="1672620"/>
            <a:chOff x="0" y="0"/>
            <a:chExt cx="692425" cy="72008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92425" cy="720085"/>
            </a:xfrm>
            <a:custGeom>
              <a:avLst/>
              <a:gdLst/>
              <a:ahLst/>
              <a:cxnLst/>
              <a:rect l="l" t="t" r="r" b="b"/>
              <a:pathLst>
                <a:path w="692425" h="720085">
                  <a:moveTo>
                    <a:pt x="0" y="0"/>
                  </a:moveTo>
                  <a:lnTo>
                    <a:pt x="692425" y="0"/>
                  </a:lnTo>
                  <a:lnTo>
                    <a:pt x="692425" y="720085"/>
                  </a:lnTo>
                  <a:lnTo>
                    <a:pt x="0" y="720085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692425" cy="7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-2700000">
            <a:off x="17472444" y="8477958"/>
            <a:ext cx="1363508" cy="1428896"/>
            <a:chOff x="0" y="0"/>
            <a:chExt cx="587009" cy="61515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-2700000">
            <a:off x="17135434" y="9735505"/>
            <a:ext cx="1887979" cy="1887979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-2700000">
            <a:off x="16267572" y="9765256"/>
            <a:ext cx="1363508" cy="1428896"/>
            <a:chOff x="0" y="0"/>
            <a:chExt cx="587009" cy="61515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-2700000">
            <a:off x="14666949" y="10416278"/>
            <a:ext cx="3361769" cy="3496062"/>
            <a:chOff x="0" y="0"/>
            <a:chExt cx="1447286" cy="150510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-2700000">
            <a:off x="17979865" y="7510111"/>
            <a:ext cx="1887979" cy="1887979"/>
            <a:chOff x="0" y="0"/>
            <a:chExt cx="812800" cy="8128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 rot="-2700000">
            <a:off x="17837588" y="8399949"/>
            <a:ext cx="1715369" cy="1783894"/>
            <a:chOff x="0" y="0"/>
            <a:chExt cx="738489" cy="76799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38489" cy="767990"/>
            </a:xfrm>
            <a:custGeom>
              <a:avLst/>
              <a:gdLst/>
              <a:ahLst/>
              <a:cxnLst/>
              <a:rect l="l" t="t" r="r" b="b"/>
              <a:pathLst>
                <a:path w="738489" h="767990">
                  <a:moveTo>
                    <a:pt x="0" y="0"/>
                  </a:moveTo>
                  <a:lnTo>
                    <a:pt x="738489" y="0"/>
                  </a:lnTo>
                  <a:lnTo>
                    <a:pt x="738489" y="767990"/>
                  </a:lnTo>
                  <a:lnTo>
                    <a:pt x="0" y="767990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738489" cy="806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8884117" y="517727"/>
            <a:ext cx="519765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3599" y="0"/>
            <a:ext cx="660802" cy="1028700"/>
            <a:chOff x="0" y="0"/>
            <a:chExt cx="174038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038" cy="270933"/>
            </a:xfrm>
            <a:custGeom>
              <a:avLst/>
              <a:gdLst/>
              <a:ahLst/>
              <a:cxnLst/>
              <a:rect l="l" t="t" r="r" b="b"/>
              <a:pathLst>
                <a:path w="174038" h="270933">
                  <a:moveTo>
                    <a:pt x="0" y="0"/>
                  </a:moveTo>
                  <a:lnTo>
                    <a:pt x="174038" y="0"/>
                  </a:lnTo>
                  <a:lnTo>
                    <a:pt x="17403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038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11952" y="2208823"/>
            <a:ext cx="4064096" cy="7049626"/>
            <a:chOff x="0" y="0"/>
            <a:chExt cx="629635" cy="10921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635" cy="1092172"/>
            </a:xfrm>
            <a:custGeom>
              <a:avLst/>
              <a:gdLst/>
              <a:ahLst/>
              <a:cxnLst/>
              <a:rect l="l" t="t" r="r" b="b"/>
              <a:pathLst>
                <a:path w="629635" h="1092172">
                  <a:moveTo>
                    <a:pt x="0" y="0"/>
                  </a:moveTo>
                  <a:lnTo>
                    <a:pt x="629635" y="0"/>
                  </a:lnTo>
                  <a:lnTo>
                    <a:pt x="629635" y="1092172"/>
                  </a:lnTo>
                  <a:lnTo>
                    <a:pt x="0" y="1092172"/>
                  </a:lnTo>
                  <a:close/>
                </a:path>
              </a:pathLst>
            </a:custGeom>
            <a:blipFill>
              <a:blip r:embed="rId2"/>
              <a:stretch>
                <a:fillRect l="-16311" r="-146177"/>
              </a:stretch>
            </a:blipFill>
            <a:ln w="38100" cap="sq">
              <a:solidFill>
                <a:srgbClr val="28694F"/>
              </a:solidFill>
              <a:prstDash val="solid"/>
              <a:miter/>
            </a:ln>
          </p:spPr>
        </p:sp>
      </p:grpSp>
      <p:sp>
        <p:nvSpPr>
          <p:cNvPr id="7" name="AutoShape 7"/>
          <p:cNvSpPr/>
          <p:nvPr/>
        </p:nvSpPr>
        <p:spPr>
          <a:xfrm>
            <a:off x="2445237" y="3420573"/>
            <a:ext cx="12798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160148" y="7316010"/>
            <a:ext cx="640127" cy="500463"/>
          </a:xfrm>
          <a:custGeom>
            <a:avLst/>
            <a:gdLst/>
            <a:ahLst/>
            <a:cxnLst/>
            <a:rect l="l" t="t" r="r" b="b"/>
            <a:pathLst>
              <a:path w="640127" h="500463">
                <a:moveTo>
                  <a:pt x="0" y="0"/>
                </a:moveTo>
                <a:lnTo>
                  <a:pt x="640127" y="0"/>
                </a:lnTo>
                <a:lnTo>
                  <a:pt x="640127" y="500463"/>
                </a:lnTo>
                <a:lnTo>
                  <a:pt x="0" y="500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083392" y="4310290"/>
            <a:ext cx="765953" cy="765953"/>
            <a:chOff x="0" y="0"/>
            <a:chExt cx="201732" cy="2017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732" cy="201732"/>
            </a:xfrm>
            <a:custGeom>
              <a:avLst/>
              <a:gdLst/>
              <a:ahLst/>
              <a:cxnLst/>
              <a:rect l="l" t="t" r="r" b="b"/>
              <a:pathLst>
                <a:path w="201732" h="201732">
                  <a:moveTo>
                    <a:pt x="0" y="0"/>
                  </a:moveTo>
                  <a:lnTo>
                    <a:pt x="201732" y="0"/>
                  </a:lnTo>
                  <a:lnTo>
                    <a:pt x="201732" y="201732"/>
                  </a:lnTo>
                  <a:lnTo>
                    <a:pt x="0" y="201732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1732" cy="239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83392" y="6946941"/>
            <a:ext cx="765953" cy="765953"/>
            <a:chOff x="0" y="0"/>
            <a:chExt cx="201732" cy="2017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1732" cy="201732"/>
            </a:xfrm>
            <a:custGeom>
              <a:avLst/>
              <a:gdLst/>
              <a:ahLst/>
              <a:cxnLst/>
              <a:rect l="l" t="t" r="r" b="b"/>
              <a:pathLst>
                <a:path w="201732" h="201732">
                  <a:moveTo>
                    <a:pt x="0" y="0"/>
                  </a:moveTo>
                  <a:lnTo>
                    <a:pt x="201732" y="0"/>
                  </a:lnTo>
                  <a:lnTo>
                    <a:pt x="201732" y="201732"/>
                  </a:lnTo>
                  <a:lnTo>
                    <a:pt x="0" y="201732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1732" cy="239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99798" y="8628773"/>
            <a:ext cx="952500" cy="952500"/>
            <a:chOff x="0" y="0"/>
            <a:chExt cx="250864" cy="2508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0864" cy="250864"/>
            </a:xfrm>
            <a:custGeom>
              <a:avLst/>
              <a:gdLst/>
              <a:ahLst/>
              <a:cxnLst/>
              <a:rect l="l" t="t" r="r" b="b"/>
              <a:pathLst>
                <a:path w="250864" h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0864" cy="28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2700000">
            <a:off x="91952" y="-2795641"/>
            <a:ext cx="3010493" cy="3130753"/>
            <a:chOff x="0" y="0"/>
            <a:chExt cx="1447286" cy="150510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2700000">
            <a:off x="-331918" y="151822"/>
            <a:ext cx="1580982" cy="1639537"/>
            <a:chOff x="0" y="0"/>
            <a:chExt cx="760053" cy="7882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60053" cy="788203"/>
            </a:xfrm>
            <a:custGeom>
              <a:avLst/>
              <a:gdLst/>
              <a:ahLst/>
              <a:cxnLst/>
              <a:rect l="l" t="t" r="r" b="b"/>
              <a:pathLst>
                <a:path w="760053" h="788203">
                  <a:moveTo>
                    <a:pt x="0" y="0"/>
                  </a:moveTo>
                  <a:lnTo>
                    <a:pt x="760053" y="0"/>
                  </a:lnTo>
                  <a:lnTo>
                    <a:pt x="760053" y="788203"/>
                  </a:lnTo>
                  <a:lnTo>
                    <a:pt x="0" y="788203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760053" cy="82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2700000">
            <a:off x="-386778" y="-666743"/>
            <a:ext cx="1690701" cy="169070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2700000">
            <a:off x="-2592465" y="-554866"/>
            <a:ext cx="3010493" cy="3130753"/>
            <a:chOff x="0" y="0"/>
            <a:chExt cx="1447286" cy="15051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2700000">
            <a:off x="-1582284" y="1360666"/>
            <a:ext cx="1690701" cy="169070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-2700000">
            <a:off x="1348858" y="-1168637"/>
            <a:ext cx="1221033" cy="1279588"/>
            <a:chOff x="0" y="0"/>
            <a:chExt cx="587009" cy="61515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-2700000">
            <a:off x="-771213" y="-667627"/>
            <a:ext cx="1221033" cy="1279588"/>
            <a:chOff x="0" y="0"/>
            <a:chExt cx="587009" cy="61515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-2700000">
            <a:off x="16731081" y="8848083"/>
            <a:ext cx="1608371" cy="1672620"/>
            <a:chOff x="0" y="0"/>
            <a:chExt cx="692425" cy="72008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92425" cy="720085"/>
            </a:xfrm>
            <a:custGeom>
              <a:avLst/>
              <a:gdLst/>
              <a:ahLst/>
              <a:cxnLst/>
              <a:rect l="l" t="t" r="r" b="b"/>
              <a:pathLst>
                <a:path w="692425" h="720085">
                  <a:moveTo>
                    <a:pt x="0" y="0"/>
                  </a:moveTo>
                  <a:lnTo>
                    <a:pt x="692425" y="0"/>
                  </a:lnTo>
                  <a:lnTo>
                    <a:pt x="692425" y="720085"/>
                  </a:lnTo>
                  <a:lnTo>
                    <a:pt x="0" y="720085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692425" cy="7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-2700000">
            <a:off x="17472444" y="8477958"/>
            <a:ext cx="1363508" cy="1428896"/>
            <a:chOff x="0" y="0"/>
            <a:chExt cx="587009" cy="61515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 rot="-2700000">
            <a:off x="17135434" y="9735505"/>
            <a:ext cx="1887979" cy="1887979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 rot="-2700000">
            <a:off x="16267572" y="9765256"/>
            <a:ext cx="1363508" cy="1428896"/>
            <a:chOff x="0" y="0"/>
            <a:chExt cx="587009" cy="61515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 rot="-2700000">
            <a:off x="14666949" y="10416278"/>
            <a:ext cx="3361769" cy="3496062"/>
            <a:chOff x="0" y="0"/>
            <a:chExt cx="1447286" cy="150510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 rot="-2700000">
            <a:off x="17979865" y="7510111"/>
            <a:ext cx="1887979" cy="1887979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 rot="-2700000">
            <a:off x="17837588" y="8399949"/>
            <a:ext cx="1715369" cy="1783894"/>
            <a:chOff x="0" y="0"/>
            <a:chExt cx="738489" cy="76799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738489" cy="767990"/>
            </a:xfrm>
            <a:custGeom>
              <a:avLst/>
              <a:gdLst/>
              <a:ahLst/>
              <a:cxnLst/>
              <a:rect l="l" t="t" r="r" b="b"/>
              <a:pathLst>
                <a:path w="738489" h="767990">
                  <a:moveTo>
                    <a:pt x="0" y="0"/>
                  </a:moveTo>
                  <a:lnTo>
                    <a:pt x="738489" y="0"/>
                  </a:lnTo>
                  <a:lnTo>
                    <a:pt x="738489" y="767990"/>
                  </a:lnTo>
                  <a:lnTo>
                    <a:pt x="0" y="767990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38100"/>
              <a:ext cx="738489" cy="806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0985795" y="8914769"/>
            <a:ext cx="380507" cy="380507"/>
            <a:chOff x="0" y="0"/>
            <a:chExt cx="100216" cy="100216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00216" cy="100216"/>
            </a:xfrm>
            <a:custGeom>
              <a:avLst/>
              <a:gdLst/>
              <a:ahLst/>
              <a:cxnLst/>
              <a:rect l="l" t="t" r="r" b="b"/>
              <a:pathLst>
                <a:path w="100216" h="100216">
                  <a:moveTo>
                    <a:pt x="0" y="0"/>
                  </a:moveTo>
                  <a:lnTo>
                    <a:pt x="100216" y="0"/>
                  </a:lnTo>
                  <a:lnTo>
                    <a:pt x="100216" y="100216"/>
                  </a:lnTo>
                  <a:lnTo>
                    <a:pt x="0" y="100216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38100"/>
              <a:ext cx="100216" cy="138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8884117" y="517727"/>
            <a:ext cx="519765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11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2445237" y="956072"/>
            <a:ext cx="4297319" cy="2276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75"/>
              </a:lnSpc>
              <a:spcBef>
                <a:spcPct val="0"/>
              </a:spcBef>
            </a:pPr>
            <a:r>
              <a:rPr lang="en-US" sz="5500" b="1">
                <a:solidFill>
                  <a:srgbClr val="28694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RINGKASAN INSIGHT UTAMA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028700" y="4439267"/>
            <a:ext cx="87533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028700" y="7075917"/>
            <a:ext cx="875336" cy="44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2344755" y="4206928"/>
            <a:ext cx="4076299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Churn tinggi pada pelanggan kontrak bulanan (month-to-month)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344755" y="6843578"/>
            <a:ext cx="4076299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Pembayaran otomatis &amp; kontrak tahunan menurunkan churn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11921638" y="3507650"/>
            <a:ext cx="765953" cy="765953"/>
            <a:chOff x="0" y="0"/>
            <a:chExt cx="201732" cy="20173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201732" cy="201732"/>
            </a:xfrm>
            <a:custGeom>
              <a:avLst/>
              <a:gdLst/>
              <a:ahLst/>
              <a:cxnLst/>
              <a:rect l="l" t="t" r="r" b="b"/>
              <a:pathLst>
                <a:path w="201732" h="201732">
                  <a:moveTo>
                    <a:pt x="0" y="0"/>
                  </a:moveTo>
                  <a:lnTo>
                    <a:pt x="201732" y="0"/>
                  </a:lnTo>
                  <a:lnTo>
                    <a:pt x="201732" y="201732"/>
                  </a:lnTo>
                  <a:lnTo>
                    <a:pt x="0" y="201732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0" y="-38100"/>
              <a:ext cx="201732" cy="239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1921638" y="6144300"/>
            <a:ext cx="765953" cy="765953"/>
            <a:chOff x="0" y="0"/>
            <a:chExt cx="201732" cy="201732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201732" cy="201732"/>
            </a:xfrm>
            <a:custGeom>
              <a:avLst/>
              <a:gdLst/>
              <a:ahLst/>
              <a:cxnLst/>
              <a:rect l="l" t="t" r="r" b="b"/>
              <a:pathLst>
                <a:path w="201732" h="201732">
                  <a:moveTo>
                    <a:pt x="0" y="0"/>
                  </a:moveTo>
                  <a:lnTo>
                    <a:pt x="201732" y="0"/>
                  </a:lnTo>
                  <a:lnTo>
                    <a:pt x="201732" y="201732"/>
                  </a:lnTo>
                  <a:lnTo>
                    <a:pt x="0" y="201732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0" y="-38100"/>
              <a:ext cx="201732" cy="239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11866947" y="3636626"/>
            <a:ext cx="87533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1866947" y="6273277"/>
            <a:ext cx="87533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3183001" y="3391998"/>
            <a:ext cx="4076299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Pelanggan CLTV tinggi cenderung loyal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3127418" y="6026898"/>
            <a:ext cx="4076299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Penyebab utama churn : pindah ke kompetitor &amp; dukungan teknis kurang baik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3599" y="0"/>
            <a:ext cx="660802" cy="1028700"/>
            <a:chOff x="0" y="0"/>
            <a:chExt cx="174038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038" cy="270933"/>
            </a:xfrm>
            <a:custGeom>
              <a:avLst/>
              <a:gdLst/>
              <a:ahLst/>
              <a:cxnLst/>
              <a:rect l="l" t="t" r="r" b="b"/>
              <a:pathLst>
                <a:path w="174038" h="270933">
                  <a:moveTo>
                    <a:pt x="0" y="0"/>
                  </a:moveTo>
                  <a:lnTo>
                    <a:pt x="174038" y="0"/>
                  </a:lnTo>
                  <a:lnTo>
                    <a:pt x="17403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038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888671" y="4918782"/>
            <a:ext cx="12798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6652008" y="2116191"/>
            <a:ext cx="10607292" cy="3648938"/>
            <a:chOff x="0" y="0"/>
            <a:chExt cx="1643347" cy="5653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43347" cy="565316"/>
            </a:xfrm>
            <a:custGeom>
              <a:avLst/>
              <a:gdLst/>
              <a:ahLst/>
              <a:cxnLst/>
              <a:rect l="l" t="t" r="r" b="b"/>
              <a:pathLst>
                <a:path w="1643347" h="565316">
                  <a:moveTo>
                    <a:pt x="0" y="0"/>
                  </a:moveTo>
                  <a:lnTo>
                    <a:pt x="1643347" y="0"/>
                  </a:lnTo>
                  <a:lnTo>
                    <a:pt x="1643347" y="565316"/>
                  </a:lnTo>
                  <a:lnTo>
                    <a:pt x="0" y="565316"/>
                  </a:lnTo>
                  <a:close/>
                </a:path>
              </a:pathLst>
            </a:custGeom>
            <a:blipFill>
              <a:blip r:embed="rId2"/>
              <a:stretch>
                <a:fillRect t="-46292" b="-46292"/>
              </a:stretch>
            </a:blipFill>
            <a:ln w="38100" cap="sq">
              <a:solidFill>
                <a:srgbClr val="28694F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6037357" y="4898069"/>
            <a:ext cx="952500" cy="952500"/>
            <a:chOff x="0" y="0"/>
            <a:chExt cx="250864" cy="25086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50864" cy="250864"/>
            </a:xfrm>
            <a:custGeom>
              <a:avLst/>
              <a:gdLst/>
              <a:ahLst/>
              <a:cxnLst/>
              <a:rect l="l" t="t" r="r" b="b"/>
              <a:pathLst>
                <a:path w="250864" h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50864" cy="28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700000">
            <a:off x="91952" y="-2795641"/>
            <a:ext cx="3010493" cy="3130753"/>
            <a:chOff x="0" y="0"/>
            <a:chExt cx="1447286" cy="150510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700000">
            <a:off x="-331918" y="151822"/>
            <a:ext cx="1580982" cy="1639537"/>
            <a:chOff x="0" y="0"/>
            <a:chExt cx="760053" cy="7882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60053" cy="788203"/>
            </a:xfrm>
            <a:custGeom>
              <a:avLst/>
              <a:gdLst/>
              <a:ahLst/>
              <a:cxnLst/>
              <a:rect l="l" t="t" r="r" b="b"/>
              <a:pathLst>
                <a:path w="760053" h="788203">
                  <a:moveTo>
                    <a:pt x="0" y="0"/>
                  </a:moveTo>
                  <a:lnTo>
                    <a:pt x="760053" y="0"/>
                  </a:lnTo>
                  <a:lnTo>
                    <a:pt x="760053" y="788203"/>
                  </a:lnTo>
                  <a:lnTo>
                    <a:pt x="0" y="788203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760053" cy="82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700000">
            <a:off x="-386778" y="-666743"/>
            <a:ext cx="1690701" cy="169070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2592465" y="-554866"/>
            <a:ext cx="3010493" cy="3130753"/>
            <a:chOff x="0" y="0"/>
            <a:chExt cx="1447286" cy="150510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2700000">
            <a:off x="-1582284" y="1360666"/>
            <a:ext cx="1690701" cy="1690701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2700000">
            <a:off x="1348858" y="-1168637"/>
            <a:ext cx="1221033" cy="1279588"/>
            <a:chOff x="0" y="0"/>
            <a:chExt cx="587009" cy="61515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2700000">
            <a:off x="-771213" y="-667627"/>
            <a:ext cx="1221033" cy="1279588"/>
            <a:chOff x="0" y="0"/>
            <a:chExt cx="587009" cy="615159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2700000">
            <a:off x="16731081" y="8848083"/>
            <a:ext cx="1608371" cy="1672620"/>
            <a:chOff x="0" y="0"/>
            <a:chExt cx="692425" cy="72008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692425" cy="720085"/>
            </a:xfrm>
            <a:custGeom>
              <a:avLst/>
              <a:gdLst/>
              <a:ahLst/>
              <a:cxnLst/>
              <a:rect l="l" t="t" r="r" b="b"/>
              <a:pathLst>
                <a:path w="692425" h="720085">
                  <a:moveTo>
                    <a:pt x="0" y="0"/>
                  </a:moveTo>
                  <a:lnTo>
                    <a:pt x="692425" y="0"/>
                  </a:lnTo>
                  <a:lnTo>
                    <a:pt x="692425" y="720085"/>
                  </a:lnTo>
                  <a:lnTo>
                    <a:pt x="0" y="720085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692425" cy="7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2700000">
            <a:off x="17472444" y="8477958"/>
            <a:ext cx="1363508" cy="1428896"/>
            <a:chOff x="0" y="0"/>
            <a:chExt cx="587009" cy="61515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2700000">
            <a:off x="17135434" y="9735505"/>
            <a:ext cx="1887979" cy="1887979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-2700000">
            <a:off x="16267572" y="9765256"/>
            <a:ext cx="1363508" cy="1428896"/>
            <a:chOff x="0" y="0"/>
            <a:chExt cx="587009" cy="615159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2700000">
            <a:off x="14666949" y="10416278"/>
            <a:ext cx="3361769" cy="3496062"/>
            <a:chOff x="0" y="0"/>
            <a:chExt cx="1447286" cy="1505101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-2700000">
            <a:off x="17979865" y="7510111"/>
            <a:ext cx="1887979" cy="1887979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 rot="-2700000">
            <a:off x="17837588" y="8399949"/>
            <a:ext cx="1715369" cy="1783894"/>
            <a:chOff x="0" y="0"/>
            <a:chExt cx="738489" cy="76799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738489" cy="767990"/>
            </a:xfrm>
            <a:custGeom>
              <a:avLst/>
              <a:gdLst/>
              <a:ahLst/>
              <a:cxnLst/>
              <a:rect l="l" t="t" r="r" b="b"/>
              <a:pathLst>
                <a:path w="738489" h="767990">
                  <a:moveTo>
                    <a:pt x="0" y="0"/>
                  </a:moveTo>
                  <a:lnTo>
                    <a:pt x="738489" y="0"/>
                  </a:lnTo>
                  <a:lnTo>
                    <a:pt x="738489" y="767990"/>
                  </a:lnTo>
                  <a:lnTo>
                    <a:pt x="0" y="767990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738489" cy="806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>
            <a:off x="6323354" y="5184066"/>
            <a:ext cx="380507" cy="380507"/>
            <a:chOff x="0" y="0"/>
            <a:chExt cx="100216" cy="100216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00216" cy="100216"/>
            </a:xfrm>
            <a:custGeom>
              <a:avLst/>
              <a:gdLst/>
              <a:ahLst/>
              <a:cxnLst/>
              <a:rect l="l" t="t" r="r" b="b"/>
              <a:pathLst>
                <a:path w="100216" h="100216">
                  <a:moveTo>
                    <a:pt x="0" y="0"/>
                  </a:moveTo>
                  <a:lnTo>
                    <a:pt x="100216" y="0"/>
                  </a:lnTo>
                  <a:lnTo>
                    <a:pt x="100216" y="100216"/>
                  </a:lnTo>
                  <a:lnTo>
                    <a:pt x="0" y="100216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100216" cy="138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2987875" y="7424560"/>
            <a:ext cx="1561162" cy="1561162"/>
            <a:chOff x="0" y="0"/>
            <a:chExt cx="411170" cy="41117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411170" cy="411170"/>
            </a:xfrm>
            <a:custGeom>
              <a:avLst/>
              <a:gdLst/>
              <a:ahLst/>
              <a:cxnLst/>
              <a:rect l="l" t="t" r="r" b="b"/>
              <a:pathLst>
                <a:path w="411170" h="411170">
                  <a:moveTo>
                    <a:pt x="0" y="0"/>
                  </a:moveTo>
                  <a:lnTo>
                    <a:pt x="411170" y="0"/>
                  </a:lnTo>
                  <a:lnTo>
                    <a:pt x="411170" y="411170"/>
                  </a:lnTo>
                  <a:lnTo>
                    <a:pt x="0" y="411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28694F"/>
              </a:solidFill>
              <a:prstDash val="solid"/>
              <a:miter/>
            </a:ln>
          </p:spPr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411170" cy="4492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9" name="Freeform 59"/>
          <p:cNvSpPr/>
          <p:nvPr/>
        </p:nvSpPr>
        <p:spPr>
          <a:xfrm>
            <a:off x="3357721" y="7817234"/>
            <a:ext cx="775816" cy="775816"/>
          </a:xfrm>
          <a:custGeom>
            <a:avLst/>
            <a:gdLst/>
            <a:ahLst/>
            <a:cxnLst/>
            <a:rect l="l" t="t" r="r" b="b"/>
            <a:pathLst>
              <a:path w="775816" h="775816">
                <a:moveTo>
                  <a:pt x="0" y="0"/>
                </a:moveTo>
                <a:lnTo>
                  <a:pt x="775816" y="0"/>
                </a:lnTo>
                <a:lnTo>
                  <a:pt x="775816" y="775815"/>
                </a:lnTo>
                <a:lnTo>
                  <a:pt x="0" y="7758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0" name="TextBox 60"/>
          <p:cNvSpPr txBox="1"/>
          <p:nvPr/>
        </p:nvSpPr>
        <p:spPr>
          <a:xfrm>
            <a:off x="8884117" y="517727"/>
            <a:ext cx="519765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12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1959375" y="1943519"/>
            <a:ext cx="4297319" cy="249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6000" b="1">
                <a:solidFill>
                  <a:srgbClr val="28694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TOP CH</a:t>
            </a:r>
            <a:r>
              <a:rPr lang="en-US" sz="6000" b="1" u="none" strike="noStrike">
                <a:solidFill>
                  <a:srgbClr val="28694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URN REASONS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5673457" y="7259780"/>
            <a:ext cx="7166070" cy="223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Attitude of support person: 192?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Competitor offered higher download speeds: 189?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Competitor offered more data: 162?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Don't know: 154?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Competitor made better offer: 140?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- Attitude of service provider: 135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5673457" y="6521900"/>
            <a:ext cx="4994115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Top reasons customers churn: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3599" y="0"/>
            <a:ext cx="660802" cy="1028700"/>
            <a:chOff x="0" y="0"/>
            <a:chExt cx="174038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038" cy="270933"/>
            </a:xfrm>
            <a:custGeom>
              <a:avLst/>
              <a:gdLst/>
              <a:ahLst/>
              <a:cxnLst/>
              <a:rect l="l" t="t" r="r" b="b"/>
              <a:pathLst>
                <a:path w="174038" h="270933">
                  <a:moveTo>
                    <a:pt x="0" y="0"/>
                  </a:moveTo>
                  <a:lnTo>
                    <a:pt x="174038" y="0"/>
                  </a:lnTo>
                  <a:lnTo>
                    <a:pt x="17403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038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507438" y="5350444"/>
            <a:ext cx="12798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3345743" y="2110216"/>
            <a:ext cx="3468076" cy="6518556"/>
            <a:chOff x="0" y="0"/>
            <a:chExt cx="537296" cy="10098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7296" cy="1009895"/>
            </a:xfrm>
            <a:custGeom>
              <a:avLst/>
              <a:gdLst/>
              <a:ahLst/>
              <a:cxnLst/>
              <a:rect l="l" t="t" r="r" b="b"/>
              <a:pathLst>
                <a:path w="537296" h="1009895">
                  <a:moveTo>
                    <a:pt x="0" y="0"/>
                  </a:moveTo>
                  <a:lnTo>
                    <a:pt x="537296" y="0"/>
                  </a:lnTo>
                  <a:lnTo>
                    <a:pt x="537296" y="1009895"/>
                  </a:lnTo>
                  <a:lnTo>
                    <a:pt x="0" y="1009895"/>
                  </a:lnTo>
                  <a:close/>
                </a:path>
              </a:pathLst>
            </a:custGeom>
            <a:blipFill>
              <a:blip r:embed="rId2"/>
              <a:stretch>
                <a:fillRect l="-12731" r="-12731"/>
              </a:stretch>
            </a:blipFill>
            <a:ln w="38100" cap="sq">
              <a:solidFill>
                <a:srgbClr val="28694F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7154848" y="2031782"/>
            <a:ext cx="765953" cy="765953"/>
            <a:chOff x="0" y="0"/>
            <a:chExt cx="201732" cy="2017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1732" cy="201732"/>
            </a:xfrm>
            <a:custGeom>
              <a:avLst/>
              <a:gdLst/>
              <a:ahLst/>
              <a:cxnLst/>
              <a:rect l="l" t="t" r="r" b="b"/>
              <a:pathLst>
                <a:path w="201732" h="201732">
                  <a:moveTo>
                    <a:pt x="0" y="0"/>
                  </a:moveTo>
                  <a:lnTo>
                    <a:pt x="201732" y="0"/>
                  </a:lnTo>
                  <a:lnTo>
                    <a:pt x="201732" y="201732"/>
                  </a:lnTo>
                  <a:lnTo>
                    <a:pt x="0" y="201732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1732" cy="239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154848" y="3838289"/>
            <a:ext cx="765953" cy="765953"/>
            <a:chOff x="0" y="0"/>
            <a:chExt cx="201732" cy="2017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1732" cy="201732"/>
            </a:xfrm>
            <a:custGeom>
              <a:avLst/>
              <a:gdLst/>
              <a:ahLst/>
              <a:cxnLst/>
              <a:rect l="l" t="t" r="r" b="b"/>
              <a:pathLst>
                <a:path w="201732" h="201732">
                  <a:moveTo>
                    <a:pt x="0" y="0"/>
                  </a:moveTo>
                  <a:lnTo>
                    <a:pt x="201732" y="0"/>
                  </a:lnTo>
                  <a:lnTo>
                    <a:pt x="201732" y="201732"/>
                  </a:lnTo>
                  <a:lnTo>
                    <a:pt x="0" y="201732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01732" cy="239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162911" y="5780645"/>
            <a:ext cx="765953" cy="765953"/>
            <a:chOff x="0" y="0"/>
            <a:chExt cx="201732" cy="2017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1732" cy="201732"/>
            </a:xfrm>
            <a:custGeom>
              <a:avLst/>
              <a:gdLst/>
              <a:ahLst/>
              <a:cxnLst/>
              <a:rect l="l" t="t" r="r" b="b"/>
              <a:pathLst>
                <a:path w="201732" h="201732">
                  <a:moveTo>
                    <a:pt x="0" y="0"/>
                  </a:moveTo>
                  <a:lnTo>
                    <a:pt x="201732" y="0"/>
                  </a:lnTo>
                  <a:lnTo>
                    <a:pt x="201732" y="201732"/>
                  </a:lnTo>
                  <a:lnTo>
                    <a:pt x="0" y="201732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01732" cy="239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138541" y="1860936"/>
            <a:ext cx="952500" cy="952500"/>
            <a:chOff x="0" y="0"/>
            <a:chExt cx="250864" cy="2508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0864" cy="250864"/>
            </a:xfrm>
            <a:custGeom>
              <a:avLst/>
              <a:gdLst/>
              <a:ahLst/>
              <a:cxnLst/>
              <a:rect l="l" t="t" r="r" b="b"/>
              <a:pathLst>
                <a:path w="250864" h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50864" cy="28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91952" y="-2795641"/>
            <a:ext cx="3010493" cy="3130753"/>
            <a:chOff x="0" y="0"/>
            <a:chExt cx="1447286" cy="150510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2700000">
            <a:off x="-331918" y="151822"/>
            <a:ext cx="1580982" cy="1639537"/>
            <a:chOff x="0" y="0"/>
            <a:chExt cx="760053" cy="78820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60053" cy="788203"/>
            </a:xfrm>
            <a:custGeom>
              <a:avLst/>
              <a:gdLst/>
              <a:ahLst/>
              <a:cxnLst/>
              <a:rect l="l" t="t" r="r" b="b"/>
              <a:pathLst>
                <a:path w="760053" h="788203">
                  <a:moveTo>
                    <a:pt x="0" y="0"/>
                  </a:moveTo>
                  <a:lnTo>
                    <a:pt x="760053" y="0"/>
                  </a:lnTo>
                  <a:lnTo>
                    <a:pt x="760053" y="788203"/>
                  </a:lnTo>
                  <a:lnTo>
                    <a:pt x="0" y="788203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760053" cy="82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2700000">
            <a:off x="-386778" y="-666743"/>
            <a:ext cx="1690701" cy="169070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2700000">
            <a:off x="-2592465" y="-554866"/>
            <a:ext cx="3010493" cy="3130753"/>
            <a:chOff x="0" y="0"/>
            <a:chExt cx="1447286" cy="150510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2700000">
            <a:off x="-1582284" y="1360666"/>
            <a:ext cx="1690701" cy="169070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2700000">
            <a:off x="1348858" y="-1168637"/>
            <a:ext cx="1221033" cy="1279588"/>
            <a:chOff x="0" y="0"/>
            <a:chExt cx="587009" cy="61515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2700000">
            <a:off x="-771213" y="-667627"/>
            <a:ext cx="1221033" cy="1279588"/>
            <a:chOff x="0" y="0"/>
            <a:chExt cx="587009" cy="61515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-2700000">
            <a:off x="16731081" y="8848083"/>
            <a:ext cx="1608371" cy="1672620"/>
            <a:chOff x="0" y="0"/>
            <a:chExt cx="692425" cy="72008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2425" cy="720085"/>
            </a:xfrm>
            <a:custGeom>
              <a:avLst/>
              <a:gdLst/>
              <a:ahLst/>
              <a:cxnLst/>
              <a:rect l="l" t="t" r="r" b="b"/>
              <a:pathLst>
                <a:path w="692425" h="720085">
                  <a:moveTo>
                    <a:pt x="0" y="0"/>
                  </a:moveTo>
                  <a:lnTo>
                    <a:pt x="692425" y="0"/>
                  </a:lnTo>
                  <a:lnTo>
                    <a:pt x="692425" y="720085"/>
                  </a:lnTo>
                  <a:lnTo>
                    <a:pt x="0" y="720085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692425" cy="7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2700000">
            <a:off x="17472444" y="8477958"/>
            <a:ext cx="1363508" cy="1428896"/>
            <a:chOff x="0" y="0"/>
            <a:chExt cx="587009" cy="61515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-2700000">
            <a:off x="17135434" y="9735505"/>
            <a:ext cx="1887979" cy="1887979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 rot="-2700000">
            <a:off x="16267572" y="9765256"/>
            <a:ext cx="1363508" cy="1428896"/>
            <a:chOff x="0" y="0"/>
            <a:chExt cx="587009" cy="61515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 rot="-2700000">
            <a:off x="14666949" y="10416278"/>
            <a:ext cx="3361769" cy="3496062"/>
            <a:chOff x="0" y="0"/>
            <a:chExt cx="1447286" cy="1505101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 rot="-2700000">
            <a:off x="17979865" y="7510111"/>
            <a:ext cx="1887979" cy="1887979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 rot="-2700000">
            <a:off x="17837588" y="8399949"/>
            <a:ext cx="1715369" cy="1783894"/>
            <a:chOff x="0" y="0"/>
            <a:chExt cx="738489" cy="76799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738489" cy="767990"/>
            </a:xfrm>
            <a:custGeom>
              <a:avLst/>
              <a:gdLst/>
              <a:ahLst/>
              <a:cxnLst/>
              <a:rect l="l" t="t" r="r" b="b"/>
              <a:pathLst>
                <a:path w="738489" h="767990">
                  <a:moveTo>
                    <a:pt x="0" y="0"/>
                  </a:moveTo>
                  <a:lnTo>
                    <a:pt x="738489" y="0"/>
                  </a:lnTo>
                  <a:lnTo>
                    <a:pt x="738489" y="767990"/>
                  </a:lnTo>
                  <a:lnTo>
                    <a:pt x="0" y="767990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738489" cy="806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6424537" y="2146933"/>
            <a:ext cx="380507" cy="380507"/>
            <a:chOff x="0" y="0"/>
            <a:chExt cx="100216" cy="100216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00216" cy="100216"/>
            </a:xfrm>
            <a:custGeom>
              <a:avLst/>
              <a:gdLst/>
              <a:ahLst/>
              <a:cxnLst/>
              <a:rect l="l" t="t" r="r" b="b"/>
              <a:pathLst>
                <a:path w="100216" h="100216">
                  <a:moveTo>
                    <a:pt x="0" y="0"/>
                  </a:moveTo>
                  <a:lnTo>
                    <a:pt x="100216" y="0"/>
                  </a:lnTo>
                  <a:lnTo>
                    <a:pt x="100216" y="100216"/>
                  </a:lnTo>
                  <a:lnTo>
                    <a:pt x="0" y="100216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-38100"/>
              <a:ext cx="100216" cy="138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5" name="Group 65"/>
          <p:cNvGrpSpPr/>
          <p:nvPr/>
        </p:nvGrpSpPr>
        <p:grpSpPr>
          <a:xfrm>
            <a:off x="7154848" y="7584822"/>
            <a:ext cx="765953" cy="765953"/>
            <a:chOff x="0" y="0"/>
            <a:chExt cx="201732" cy="201732"/>
          </a:xfrm>
        </p:grpSpPr>
        <p:sp>
          <p:nvSpPr>
            <p:cNvPr id="66" name="Freeform 66"/>
            <p:cNvSpPr/>
            <p:nvPr/>
          </p:nvSpPr>
          <p:spPr>
            <a:xfrm>
              <a:off x="0" y="0"/>
              <a:ext cx="201732" cy="201732"/>
            </a:xfrm>
            <a:custGeom>
              <a:avLst/>
              <a:gdLst/>
              <a:ahLst/>
              <a:cxnLst/>
              <a:rect l="l" t="t" r="r" b="b"/>
              <a:pathLst>
                <a:path w="201732" h="201732">
                  <a:moveTo>
                    <a:pt x="0" y="0"/>
                  </a:moveTo>
                  <a:lnTo>
                    <a:pt x="201732" y="0"/>
                  </a:lnTo>
                  <a:lnTo>
                    <a:pt x="201732" y="201732"/>
                  </a:lnTo>
                  <a:lnTo>
                    <a:pt x="0" y="201732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67" name="TextBox 67"/>
            <p:cNvSpPr txBox="1"/>
            <p:nvPr/>
          </p:nvSpPr>
          <p:spPr>
            <a:xfrm>
              <a:off x="0" y="-38100"/>
              <a:ext cx="201732" cy="239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8" name="TextBox 68"/>
          <p:cNvSpPr txBox="1"/>
          <p:nvPr/>
        </p:nvSpPr>
        <p:spPr>
          <a:xfrm>
            <a:off x="8884117" y="517727"/>
            <a:ext cx="519765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13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1469338" y="2760872"/>
            <a:ext cx="4868819" cy="21869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565"/>
              </a:lnSpc>
              <a:spcBef>
                <a:spcPct val="0"/>
              </a:spcBef>
            </a:pPr>
            <a:r>
              <a:rPr lang="en-US" sz="5300" b="1">
                <a:solidFill>
                  <a:srgbClr val="28694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REKOMENDASI STRATEGIS BISNIS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396480" y="1836215"/>
            <a:ext cx="4187264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Fokus pada pelanggan kontrak bulanan dengan insentif loyalitas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8396480" y="3652246"/>
            <a:ext cx="4187264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Program retensi berbasis CLTV untuk pelanggan bernilai tinggi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100156" y="2160759"/>
            <a:ext cx="87533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7100156" y="3967265"/>
            <a:ext cx="87533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8404543" y="5594602"/>
            <a:ext cx="4179201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Peningkatan dukungan teknis dan customer service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7108219" y="5909621"/>
            <a:ext cx="87533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8404543" y="7436102"/>
            <a:ext cx="4169676" cy="879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A/B testing kampanye retensi pelanggan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7108219" y="7744766"/>
            <a:ext cx="87533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469338" y="5909621"/>
            <a:ext cx="4867356" cy="175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Dengan memahami pola churn, perusahaan dapat menurunkan churn hingga 30% melalui: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813599" y="0"/>
            <a:ext cx="660802" cy="1028700"/>
            <a:chOff x="0" y="0"/>
            <a:chExt cx="174038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4038" cy="270933"/>
            </a:xfrm>
            <a:custGeom>
              <a:avLst/>
              <a:gdLst/>
              <a:ahLst/>
              <a:cxnLst/>
              <a:rect l="l" t="t" r="r" b="b"/>
              <a:pathLst>
                <a:path w="174038" h="270933">
                  <a:moveTo>
                    <a:pt x="0" y="0"/>
                  </a:moveTo>
                  <a:lnTo>
                    <a:pt x="174038" y="0"/>
                  </a:lnTo>
                  <a:lnTo>
                    <a:pt x="17403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74038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884117" y="517727"/>
            <a:ext cx="519765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06669" y="4813011"/>
            <a:ext cx="16274661" cy="2205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86"/>
              </a:lnSpc>
            </a:pPr>
            <a:r>
              <a:rPr lang="en-US" sz="14753" b="1">
                <a:solidFill>
                  <a:srgbClr val="28694F"/>
                </a:solidFill>
                <a:latin typeface="Poppins Bold"/>
                <a:ea typeface="Poppins Bold"/>
                <a:cs typeface="Poppins Bold"/>
                <a:sym typeface="Poppins Bold"/>
              </a:rPr>
              <a:t>PERHATIANNYA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44642" y="3086670"/>
            <a:ext cx="14598716" cy="2205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86"/>
              </a:lnSpc>
            </a:pPr>
            <a:r>
              <a:rPr lang="en-US" sz="14753" b="1">
                <a:solidFill>
                  <a:srgbClr val="919191"/>
                </a:solidFill>
                <a:latin typeface="Poppins Bold"/>
                <a:ea typeface="Poppins Bold"/>
                <a:cs typeface="Poppins Bold"/>
                <a:sym typeface="Poppins Bold"/>
              </a:rPr>
              <a:t>TERIMA KASIH</a:t>
            </a:r>
          </a:p>
        </p:txBody>
      </p:sp>
      <p:grpSp>
        <p:nvGrpSpPr>
          <p:cNvPr id="9" name="Group 9"/>
          <p:cNvGrpSpPr/>
          <p:nvPr/>
        </p:nvGrpSpPr>
        <p:grpSpPr>
          <a:xfrm rot="-2700000">
            <a:off x="461168" y="-5052185"/>
            <a:ext cx="5495165" cy="5714681"/>
            <a:chOff x="0" y="0"/>
            <a:chExt cx="1447286" cy="1505101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-2700000">
            <a:off x="-312538" y="327930"/>
            <a:ext cx="2885826" cy="2992708"/>
            <a:chOff x="0" y="0"/>
            <a:chExt cx="760053" cy="78820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760053" cy="788203"/>
            </a:xfrm>
            <a:custGeom>
              <a:avLst/>
              <a:gdLst/>
              <a:ahLst/>
              <a:cxnLst/>
              <a:rect l="l" t="t" r="r" b="b"/>
              <a:pathLst>
                <a:path w="760053" h="788203">
                  <a:moveTo>
                    <a:pt x="0" y="0"/>
                  </a:moveTo>
                  <a:lnTo>
                    <a:pt x="760053" y="0"/>
                  </a:lnTo>
                  <a:lnTo>
                    <a:pt x="760053" y="788203"/>
                  </a:lnTo>
                  <a:lnTo>
                    <a:pt x="0" y="788203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760053" cy="82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-2700000">
            <a:off x="-412676" y="-1166228"/>
            <a:ext cx="3086100" cy="308610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2700000">
            <a:off x="-4438798" y="-962014"/>
            <a:ext cx="5495165" cy="5714681"/>
            <a:chOff x="0" y="0"/>
            <a:chExt cx="1447286" cy="150510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2700000">
            <a:off x="-2594878" y="2534479"/>
            <a:ext cx="3086100" cy="308610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2700000">
            <a:off x="2755445" y="-2082353"/>
            <a:ext cx="2228798" cy="2335681"/>
            <a:chOff x="0" y="0"/>
            <a:chExt cx="587009" cy="615159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2700000">
            <a:off x="-1114399" y="-1167840"/>
            <a:ext cx="2228798" cy="2335681"/>
            <a:chOff x="0" y="0"/>
            <a:chExt cx="587009" cy="615159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2700000">
            <a:off x="15961766" y="7556567"/>
            <a:ext cx="2629051" cy="2734074"/>
            <a:chOff x="0" y="0"/>
            <a:chExt cx="692425" cy="72008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92425" cy="720085"/>
            </a:xfrm>
            <a:custGeom>
              <a:avLst/>
              <a:gdLst/>
              <a:ahLst/>
              <a:cxnLst/>
              <a:rect l="l" t="t" r="r" b="b"/>
              <a:pathLst>
                <a:path w="692425" h="720085">
                  <a:moveTo>
                    <a:pt x="0" y="0"/>
                  </a:moveTo>
                  <a:lnTo>
                    <a:pt x="692425" y="0"/>
                  </a:lnTo>
                  <a:lnTo>
                    <a:pt x="692425" y="720085"/>
                  </a:lnTo>
                  <a:lnTo>
                    <a:pt x="0" y="720085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692425" cy="7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-2700000">
            <a:off x="17173601" y="6951558"/>
            <a:ext cx="2228798" cy="2335681"/>
            <a:chOff x="0" y="0"/>
            <a:chExt cx="587009" cy="61515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-2700000">
            <a:off x="16622723" y="9007151"/>
            <a:ext cx="3086100" cy="3086100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-2700000">
            <a:off x="15204112" y="9055784"/>
            <a:ext cx="2228798" cy="2335681"/>
            <a:chOff x="0" y="0"/>
            <a:chExt cx="587009" cy="615159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-2700000">
            <a:off x="12587725" y="10119946"/>
            <a:ext cx="5495165" cy="5714681"/>
            <a:chOff x="0" y="0"/>
            <a:chExt cx="1447286" cy="150510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 rot="-2700000">
            <a:off x="18003034" y="5369511"/>
            <a:ext cx="3086100" cy="3086100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 rot="-2700000">
            <a:off x="17770466" y="6824045"/>
            <a:ext cx="2803952" cy="2915962"/>
            <a:chOff x="0" y="0"/>
            <a:chExt cx="738489" cy="76799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738489" cy="767990"/>
            </a:xfrm>
            <a:custGeom>
              <a:avLst/>
              <a:gdLst/>
              <a:ahLst/>
              <a:cxnLst/>
              <a:rect l="l" t="t" r="r" b="b"/>
              <a:pathLst>
                <a:path w="738489" h="767990">
                  <a:moveTo>
                    <a:pt x="0" y="0"/>
                  </a:moveTo>
                  <a:lnTo>
                    <a:pt x="738489" y="0"/>
                  </a:lnTo>
                  <a:lnTo>
                    <a:pt x="738489" y="767990"/>
                  </a:lnTo>
                  <a:lnTo>
                    <a:pt x="0" y="767990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738489" cy="806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3599" y="0"/>
            <a:ext cx="660802" cy="1028700"/>
            <a:chOff x="0" y="0"/>
            <a:chExt cx="174038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038" cy="270933"/>
            </a:xfrm>
            <a:custGeom>
              <a:avLst/>
              <a:gdLst/>
              <a:ahLst/>
              <a:cxnLst/>
              <a:rect l="l" t="t" r="r" b="b"/>
              <a:pathLst>
                <a:path w="174038" h="270933">
                  <a:moveTo>
                    <a:pt x="0" y="0"/>
                  </a:moveTo>
                  <a:lnTo>
                    <a:pt x="174038" y="0"/>
                  </a:lnTo>
                  <a:lnTo>
                    <a:pt x="17403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038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85596" y="2486888"/>
            <a:ext cx="2520105" cy="3242671"/>
            <a:chOff x="0" y="0"/>
            <a:chExt cx="757133" cy="9742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57133" cy="974219"/>
            </a:xfrm>
            <a:custGeom>
              <a:avLst/>
              <a:gdLst/>
              <a:ahLst/>
              <a:cxnLst/>
              <a:rect l="l" t="t" r="r" b="b"/>
              <a:pathLst>
                <a:path w="757133" h="974219">
                  <a:moveTo>
                    <a:pt x="0" y="0"/>
                  </a:moveTo>
                  <a:lnTo>
                    <a:pt x="757133" y="0"/>
                  </a:lnTo>
                  <a:lnTo>
                    <a:pt x="757133" y="974219"/>
                  </a:lnTo>
                  <a:lnTo>
                    <a:pt x="0" y="974219"/>
                  </a:lnTo>
                  <a:close/>
                </a:path>
              </a:pathLst>
            </a:custGeom>
            <a:blipFill>
              <a:blip r:embed="rId2"/>
              <a:stretch>
                <a:fillRect t="-53099" b="-14161"/>
              </a:stretch>
            </a:blipFill>
            <a:ln w="38100" cap="sq">
              <a:solidFill>
                <a:srgbClr val="28694F"/>
              </a:solidFill>
              <a:prstDash val="solid"/>
              <a:miter/>
            </a:ln>
          </p:spPr>
        </p:sp>
      </p:grpSp>
      <p:sp>
        <p:nvSpPr>
          <p:cNvPr id="7" name="AutoShape 7"/>
          <p:cNvSpPr/>
          <p:nvPr/>
        </p:nvSpPr>
        <p:spPr>
          <a:xfrm>
            <a:off x="3962922" y="5600608"/>
            <a:ext cx="12798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7121284" y="7273534"/>
            <a:ext cx="736720" cy="736720"/>
          </a:xfrm>
          <a:custGeom>
            <a:avLst/>
            <a:gdLst/>
            <a:ahLst/>
            <a:cxnLst/>
            <a:rect l="l" t="t" r="r" b="b"/>
            <a:pathLst>
              <a:path w="736720" h="736720">
                <a:moveTo>
                  <a:pt x="0" y="0"/>
                </a:moveTo>
                <a:lnTo>
                  <a:pt x="736720" y="0"/>
                </a:lnTo>
                <a:lnTo>
                  <a:pt x="736720" y="736720"/>
                </a:lnTo>
                <a:lnTo>
                  <a:pt x="0" y="736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950942" y="7288831"/>
            <a:ext cx="733393" cy="733393"/>
          </a:xfrm>
          <a:custGeom>
            <a:avLst/>
            <a:gdLst/>
            <a:ahLst/>
            <a:cxnLst/>
            <a:rect l="l" t="t" r="r" b="b"/>
            <a:pathLst>
              <a:path w="733393" h="733393">
                <a:moveTo>
                  <a:pt x="0" y="0"/>
                </a:moveTo>
                <a:lnTo>
                  <a:pt x="733393" y="0"/>
                </a:lnTo>
                <a:lnTo>
                  <a:pt x="733393" y="733393"/>
                </a:lnTo>
                <a:lnTo>
                  <a:pt x="0" y="7333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11548877" y="7200824"/>
            <a:ext cx="736720" cy="73672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 rot="-2700000">
            <a:off x="91952" y="-2795641"/>
            <a:ext cx="3010493" cy="3130753"/>
            <a:chOff x="0" y="0"/>
            <a:chExt cx="1447286" cy="150510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 rot="-2700000">
            <a:off x="-331918" y="151822"/>
            <a:ext cx="1580982" cy="1639537"/>
            <a:chOff x="0" y="0"/>
            <a:chExt cx="760053" cy="78820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760053" cy="788203"/>
            </a:xfrm>
            <a:custGeom>
              <a:avLst/>
              <a:gdLst/>
              <a:ahLst/>
              <a:cxnLst/>
              <a:rect l="l" t="t" r="r" b="b"/>
              <a:pathLst>
                <a:path w="760053" h="788203">
                  <a:moveTo>
                    <a:pt x="0" y="0"/>
                  </a:moveTo>
                  <a:lnTo>
                    <a:pt x="760053" y="0"/>
                  </a:lnTo>
                  <a:lnTo>
                    <a:pt x="760053" y="788203"/>
                  </a:lnTo>
                  <a:lnTo>
                    <a:pt x="0" y="788203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760053" cy="82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 rot="-2700000">
            <a:off x="-386778" y="-666743"/>
            <a:ext cx="1690701" cy="169070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2700000">
            <a:off x="-2592465" y="-554866"/>
            <a:ext cx="3010493" cy="3130753"/>
            <a:chOff x="0" y="0"/>
            <a:chExt cx="1447286" cy="150510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2700000">
            <a:off x="-1582284" y="1360666"/>
            <a:ext cx="1690701" cy="169070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2700000">
            <a:off x="1348858" y="-1168637"/>
            <a:ext cx="1221033" cy="1279588"/>
            <a:chOff x="0" y="0"/>
            <a:chExt cx="587009" cy="615159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-2700000">
            <a:off x="-771213" y="-667627"/>
            <a:ext cx="1221033" cy="1279588"/>
            <a:chOff x="0" y="0"/>
            <a:chExt cx="587009" cy="61515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 rot="-2700000">
            <a:off x="16731081" y="8848083"/>
            <a:ext cx="1608371" cy="1672620"/>
            <a:chOff x="0" y="0"/>
            <a:chExt cx="692425" cy="720085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692425" cy="720085"/>
            </a:xfrm>
            <a:custGeom>
              <a:avLst/>
              <a:gdLst/>
              <a:ahLst/>
              <a:cxnLst/>
              <a:rect l="l" t="t" r="r" b="b"/>
              <a:pathLst>
                <a:path w="692425" h="720085">
                  <a:moveTo>
                    <a:pt x="0" y="0"/>
                  </a:moveTo>
                  <a:lnTo>
                    <a:pt x="692425" y="0"/>
                  </a:lnTo>
                  <a:lnTo>
                    <a:pt x="692425" y="720085"/>
                  </a:lnTo>
                  <a:lnTo>
                    <a:pt x="0" y="720085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692425" cy="7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 rot="-2700000">
            <a:off x="17472444" y="8477958"/>
            <a:ext cx="1363508" cy="1428896"/>
            <a:chOff x="0" y="0"/>
            <a:chExt cx="587009" cy="615159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 rot="-2700000">
            <a:off x="17135434" y="9735505"/>
            <a:ext cx="1887979" cy="1887979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 rot="-2700000">
            <a:off x="16267572" y="9765256"/>
            <a:ext cx="1363508" cy="1428896"/>
            <a:chOff x="0" y="0"/>
            <a:chExt cx="587009" cy="615159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45" name="TextBox 45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 rot="-2700000">
            <a:off x="14666949" y="10416278"/>
            <a:ext cx="3361769" cy="3496062"/>
            <a:chOff x="0" y="0"/>
            <a:chExt cx="1447286" cy="150510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9" name="Group 49"/>
          <p:cNvGrpSpPr/>
          <p:nvPr/>
        </p:nvGrpSpPr>
        <p:grpSpPr>
          <a:xfrm rot="-2700000">
            <a:off x="17979865" y="7510111"/>
            <a:ext cx="1887979" cy="1887979"/>
            <a:chOff x="0" y="0"/>
            <a:chExt cx="812800" cy="812800"/>
          </a:xfrm>
        </p:grpSpPr>
        <p:sp>
          <p:nvSpPr>
            <p:cNvPr id="50" name="Freeform 5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51" name="TextBox 5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2" name="Group 52"/>
          <p:cNvGrpSpPr/>
          <p:nvPr/>
        </p:nvGrpSpPr>
        <p:grpSpPr>
          <a:xfrm rot="-2700000">
            <a:off x="17837588" y="8399949"/>
            <a:ext cx="1715369" cy="1783894"/>
            <a:chOff x="0" y="0"/>
            <a:chExt cx="738489" cy="767990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738489" cy="767990"/>
            </a:xfrm>
            <a:custGeom>
              <a:avLst/>
              <a:gdLst/>
              <a:ahLst/>
              <a:cxnLst/>
              <a:rect l="l" t="t" r="r" b="b"/>
              <a:pathLst>
                <a:path w="738489" h="767990">
                  <a:moveTo>
                    <a:pt x="0" y="0"/>
                  </a:moveTo>
                  <a:lnTo>
                    <a:pt x="738489" y="0"/>
                  </a:lnTo>
                  <a:lnTo>
                    <a:pt x="738489" y="767990"/>
                  </a:lnTo>
                  <a:lnTo>
                    <a:pt x="0" y="767990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738489" cy="806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5" name="Freeform 55"/>
          <p:cNvSpPr/>
          <p:nvPr/>
        </p:nvSpPr>
        <p:spPr>
          <a:xfrm>
            <a:off x="11718946" y="7399764"/>
            <a:ext cx="434681" cy="370664"/>
          </a:xfrm>
          <a:custGeom>
            <a:avLst/>
            <a:gdLst/>
            <a:ahLst/>
            <a:cxnLst/>
            <a:rect l="l" t="t" r="r" b="b"/>
            <a:pathLst>
              <a:path w="434681" h="370664">
                <a:moveTo>
                  <a:pt x="0" y="0"/>
                </a:moveTo>
                <a:lnTo>
                  <a:pt x="434681" y="0"/>
                </a:lnTo>
                <a:lnTo>
                  <a:pt x="434681" y="370664"/>
                </a:lnTo>
                <a:lnTo>
                  <a:pt x="0" y="3706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56" name="TextBox 56"/>
          <p:cNvSpPr txBox="1"/>
          <p:nvPr/>
        </p:nvSpPr>
        <p:spPr>
          <a:xfrm>
            <a:off x="8884117" y="517727"/>
            <a:ext cx="519765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3483526" y="2869974"/>
            <a:ext cx="7275516" cy="249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6000" b="1">
                <a:solidFill>
                  <a:srgbClr val="28694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HELLO I’M </a:t>
            </a:r>
          </a:p>
          <a:p>
            <a:pPr algn="l">
              <a:lnSpc>
                <a:spcPts val="6300"/>
              </a:lnSpc>
            </a:pPr>
            <a:r>
              <a:rPr lang="en-US" sz="6000" b="1">
                <a:solidFill>
                  <a:srgbClr val="28694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MUHAMMAD</a:t>
            </a:r>
          </a:p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6000" b="1">
                <a:solidFill>
                  <a:srgbClr val="28694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LUKMANUL HAKIM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8210429" y="7620594"/>
            <a:ext cx="269130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+621313402496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210429" y="7133043"/>
            <a:ext cx="2179088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Telepon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3037198" y="7608623"/>
            <a:ext cx="3434055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lukmnaja24@gmail.com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3037198" y="7121073"/>
            <a:ext cx="2915570" cy="44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Alamat Email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12638021" y="7640847"/>
            <a:ext cx="4950831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linkedin.com/in/muhammad-lukmanul-hakim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12638021" y="7153296"/>
            <a:ext cx="3900304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LinkedIn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2317639" y="1047750"/>
            <a:ext cx="3290567" cy="895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00"/>
              </a:lnSpc>
              <a:spcBef>
                <a:spcPct val="0"/>
              </a:spcBef>
            </a:pPr>
            <a:r>
              <a:rPr lang="en-US" sz="6000" b="1">
                <a:solidFill>
                  <a:srgbClr val="28694F"/>
                </a:solidFill>
                <a:latin typeface="Poppins Bold"/>
                <a:ea typeface="Poppins Bold"/>
                <a:cs typeface="Poppins Bold"/>
                <a:sym typeface="Poppins Bold"/>
              </a:rPr>
              <a:t>PROFILE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3599" y="0"/>
            <a:ext cx="660802" cy="1028700"/>
            <a:chOff x="0" y="0"/>
            <a:chExt cx="174038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038" cy="270933"/>
            </a:xfrm>
            <a:custGeom>
              <a:avLst/>
              <a:gdLst/>
              <a:ahLst/>
              <a:cxnLst/>
              <a:rect l="l" t="t" r="r" b="b"/>
              <a:pathLst>
                <a:path w="174038" h="270933">
                  <a:moveTo>
                    <a:pt x="0" y="0"/>
                  </a:moveTo>
                  <a:lnTo>
                    <a:pt x="174038" y="0"/>
                  </a:lnTo>
                  <a:lnTo>
                    <a:pt x="17403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038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563592" y="6325045"/>
            <a:ext cx="12798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13345743" y="2110216"/>
            <a:ext cx="3468076" cy="6518556"/>
            <a:chOff x="0" y="0"/>
            <a:chExt cx="537296" cy="10098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37296" cy="1009895"/>
            </a:xfrm>
            <a:custGeom>
              <a:avLst/>
              <a:gdLst/>
              <a:ahLst/>
              <a:cxnLst/>
              <a:rect l="l" t="t" r="r" b="b"/>
              <a:pathLst>
                <a:path w="537296" h="1009895">
                  <a:moveTo>
                    <a:pt x="0" y="0"/>
                  </a:moveTo>
                  <a:lnTo>
                    <a:pt x="537296" y="0"/>
                  </a:lnTo>
                  <a:lnTo>
                    <a:pt x="537296" y="1009895"/>
                  </a:lnTo>
                  <a:lnTo>
                    <a:pt x="0" y="1009895"/>
                  </a:lnTo>
                  <a:close/>
                </a:path>
              </a:pathLst>
            </a:custGeom>
            <a:blipFill>
              <a:blip r:embed="rId2"/>
              <a:stretch>
                <a:fillRect l="-117074" r="-117074"/>
              </a:stretch>
            </a:blipFill>
            <a:ln w="38100" cap="sq">
              <a:solidFill>
                <a:srgbClr val="28694F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7135997" y="2567678"/>
            <a:ext cx="765953" cy="765953"/>
            <a:chOff x="0" y="0"/>
            <a:chExt cx="201732" cy="20173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1732" cy="201732"/>
            </a:xfrm>
            <a:custGeom>
              <a:avLst/>
              <a:gdLst/>
              <a:ahLst/>
              <a:cxnLst/>
              <a:rect l="l" t="t" r="r" b="b"/>
              <a:pathLst>
                <a:path w="201732" h="201732">
                  <a:moveTo>
                    <a:pt x="0" y="0"/>
                  </a:moveTo>
                  <a:lnTo>
                    <a:pt x="201732" y="0"/>
                  </a:lnTo>
                  <a:lnTo>
                    <a:pt x="201732" y="201732"/>
                  </a:lnTo>
                  <a:lnTo>
                    <a:pt x="0" y="201732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201732" cy="239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135997" y="4859701"/>
            <a:ext cx="765953" cy="765953"/>
            <a:chOff x="0" y="0"/>
            <a:chExt cx="201732" cy="20173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1732" cy="201732"/>
            </a:xfrm>
            <a:custGeom>
              <a:avLst/>
              <a:gdLst/>
              <a:ahLst/>
              <a:cxnLst/>
              <a:rect l="l" t="t" r="r" b="b"/>
              <a:pathLst>
                <a:path w="201732" h="201732">
                  <a:moveTo>
                    <a:pt x="0" y="0"/>
                  </a:moveTo>
                  <a:lnTo>
                    <a:pt x="201732" y="0"/>
                  </a:lnTo>
                  <a:lnTo>
                    <a:pt x="201732" y="201732"/>
                  </a:lnTo>
                  <a:lnTo>
                    <a:pt x="0" y="201732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201732" cy="239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135997" y="7151724"/>
            <a:ext cx="765953" cy="765953"/>
            <a:chOff x="0" y="0"/>
            <a:chExt cx="201732" cy="20173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01732" cy="201732"/>
            </a:xfrm>
            <a:custGeom>
              <a:avLst/>
              <a:gdLst/>
              <a:ahLst/>
              <a:cxnLst/>
              <a:rect l="l" t="t" r="r" b="b"/>
              <a:pathLst>
                <a:path w="201732" h="201732">
                  <a:moveTo>
                    <a:pt x="0" y="0"/>
                  </a:moveTo>
                  <a:lnTo>
                    <a:pt x="201732" y="0"/>
                  </a:lnTo>
                  <a:lnTo>
                    <a:pt x="201732" y="201732"/>
                  </a:lnTo>
                  <a:lnTo>
                    <a:pt x="0" y="201732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01732" cy="239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6138541" y="1860936"/>
            <a:ext cx="952500" cy="952500"/>
            <a:chOff x="0" y="0"/>
            <a:chExt cx="250864" cy="25086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50864" cy="250864"/>
            </a:xfrm>
            <a:custGeom>
              <a:avLst/>
              <a:gdLst/>
              <a:ahLst/>
              <a:cxnLst/>
              <a:rect l="l" t="t" r="r" b="b"/>
              <a:pathLst>
                <a:path w="250864" h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250864" cy="28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91952" y="-2795641"/>
            <a:ext cx="3010493" cy="3130753"/>
            <a:chOff x="0" y="0"/>
            <a:chExt cx="1447286" cy="150510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2700000">
            <a:off x="-331918" y="151822"/>
            <a:ext cx="1580982" cy="1639537"/>
            <a:chOff x="0" y="0"/>
            <a:chExt cx="760053" cy="78820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60053" cy="788203"/>
            </a:xfrm>
            <a:custGeom>
              <a:avLst/>
              <a:gdLst/>
              <a:ahLst/>
              <a:cxnLst/>
              <a:rect l="l" t="t" r="r" b="b"/>
              <a:pathLst>
                <a:path w="760053" h="788203">
                  <a:moveTo>
                    <a:pt x="0" y="0"/>
                  </a:moveTo>
                  <a:lnTo>
                    <a:pt x="760053" y="0"/>
                  </a:lnTo>
                  <a:lnTo>
                    <a:pt x="760053" y="788203"/>
                  </a:lnTo>
                  <a:lnTo>
                    <a:pt x="0" y="788203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760053" cy="82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2700000">
            <a:off x="-386778" y="-666743"/>
            <a:ext cx="1690701" cy="1690701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2700000">
            <a:off x="-2592465" y="-554866"/>
            <a:ext cx="3010493" cy="3130753"/>
            <a:chOff x="0" y="0"/>
            <a:chExt cx="1447286" cy="150510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2700000">
            <a:off x="-1582284" y="1360666"/>
            <a:ext cx="1690701" cy="1690701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2700000">
            <a:off x="1348858" y="-1168637"/>
            <a:ext cx="1221033" cy="1279588"/>
            <a:chOff x="0" y="0"/>
            <a:chExt cx="587009" cy="615159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2700000">
            <a:off x="-771213" y="-667627"/>
            <a:ext cx="1221033" cy="1279588"/>
            <a:chOff x="0" y="0"/>
            <a:chExt cx="587009" cy="61515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-2700000">
            <a:off x="16731081" y="8848083"/>
            <a:ext cx="1608371" cy="1672620"/>
            <a:chOff x="0" y="0"/>
            <a:chExt cx="692425" cy="720085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92425" cy="720085"/>
            </a:xfrm>
            <a:custGeom>
              <a:avLst/>
              <a:gdLst/>
              <a:ahLst/>
              <a:cxnLst/>
              <a:rect l="l" t="t" r="r" b="b"/>
              <a:pathLst>
                <a:path w="692425" h="720085">
                  <a:moveTo>
                    <a:pt x="0" y="0"/>
                  </a:moveTo>
                  <a:lnTo>
                    <a:pt x="692425" y="0"/>
                  </a:lnTo>
                  <a:lnTo>
                    <a:pt x="692425" y="720085"/>
                  </a:lnTo>
                  <a:lnTo>
                    <a:pt x="0" y="720085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692425" cy="7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2700000">
            <a:off x="17472444" y="8477958"/>
            <a:ext cx="1363508" cy="1428896"/>
            <a:chOff x="0" y="0"/>
            <a:chExt cx="587009" cy="615159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-2700000">
            <a:off x="17135434" y="9735505"/>
            <a:ext cx="1887979" cy="1887979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0" name="Group 50"/>
          <p:cNvGrpSpPr/>
          <p:nvPr/>
        </p:nvGrpSpPr>
        <p:grpSpPr>
          <a:xfrm rot="-2700000">
            <a:off x="16267572" y="9765256"/>
            <a:ext cx="1363508" cy="1428896"/>
            <a:chOff x="0" y="0"/>
            <a:chExt cx="587009" cy="615159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3" name="Group 53"/>
          <p:cNvGrpSpPr/>
          <p:nvPr/>
        </p:nvGrpSpPr>
        <p:grpSpPr>
          <a:xfrm rot="-2700000">
            <a:off x="14666949" y="10416278"/>
            <a:ext cx="3361769" cy="3496062"/>
            <a:chOff x="0" y="0"/>
            <a:chExt cx="1447286" cy="1505101"/>
          </a:xfrm>
        </p:grpSpPr>
        <p:sp>
          <p:nvSpPr>
            <p:cNvPr id="54" name="Freeform 54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55" name="TextBox 55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6" name="Group 56"/>
          <p:cNvGrpSpPr/>
          <p:nvPr/>
        </p:nvGrpSpPr>
        <p:grpSpPr>
          <a:xfrm rot="-2700000">
            <a:off x="17979865" y="7510111"/>
            <a:ext cx="1887979" cy="1887979"/>
            <a:chOff x="0" y="0"/>
            <a:chExt cx="812800" cy="812800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58" name="TextBox 5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 rot="-2700000">
            <a:off x="17837588" y="8399949"/>
            <a:ext cx="1715369" cy="1783894"/>
            <a:chOff x="0" y="0"/>
            <a:chExt cx="738489" cy="767990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738489" cy="767990"/>
            </a:xfrm>
            <a:custGeom>
              <a:avLst/>
              <a:gdLst/>
              <a:ahLst/>
              <a:cxnLst/>
              <a:rect l="l" t="t" r="r" b="b"/>
              <a:pathLst>
                <a:path w="738489" h="767990">
                  <a:moveTo>
                    <a:pt x="0" y="0"/>
                  </a:moveTo>
                  <a:lnTo>
                    <a:pt x="738489" y="0"/>
                  </a:lnTo>
                  <a:lnTo>
                    <a:pt x="738489" y="767990"/>
                  </a:lnTo>
                  <a:lnTo>
                    <a:pt x="0" y="767990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61" name="TextBox 61"/>
            <p:cNvSpPr txBox="1"/>
            <p:nvPr/>
          </p:nvSpPr>
          <p:spPr>
            <a:xfrm>
              <a:off x="0" y="-38100"/>
              <a:ext cx="738489" cy="806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6424537" y="2146933"/>
            <a:ext cx="380507" cy="380507"/>
            <a:chOff x="0" y="0"/>
            <a:chExt cx="100216" cy="100216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100216" cy="100216"/>
            </a:xfrm>
            <a:custGeom>
              <a:avLst/>
              <a:gdLst/>
              <a:ahLst/>
              <a:cxnLst/>
              <a:rect l="l" t="t" r="r" b="b"/>
              <a:pathLst>
                <a:path w="100216" h="100216">
                  <a:moveTo>
                    <a:pt x="0" y="0"/>
                  </a:moveTo>
                  <a:lnTo>
                    <a:pt x="100216" y="0"/>
                  </a:lnTo>
                  <a:lnTo>
                    <a:pt x="100216" y="100216"/>
                  </a:lnTo>
                  <a:lnTo>
                    <a:pt x="0" y="100216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64" name="TextBox 64"/>
            <p:cNvSpPr txBox="1"/>
            <p:nvPr/>
          </p:nvSpPr>
          <p:spPr>
            <a:xfrm>
              <a:off x="0" y="-38100"/>
              <a:ext cx="100216" cy="138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5" name="TextBox 65"/>
          <p:cNvSpPr txBox="1"/>
          <p:nvPr/>
        </p:nvSpPr>
        <p:spPr>
          <a:xfrm>
            <a:off x="8884117" y="517727"/>
            <a:ext cx="519765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515967" y="4283393"/>
            <a:ext cx="4868819" cy="1758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14"/>
              </a:lnSpc>
              <a:spcBef>
                <a:spcPct val="0"/>
              </a:spcBef>
            </a:pPr>
            <a:r>
              <a:rPr lang="en-US" sz="6299" b="1">
                <a:solidFill>
                  <a:srgbClr val="28694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RINGKASAN DATASET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8377629" y="2978922"/>
            <a:ext cx="4179201" cy="36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7.043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8377629" y="5270945"/>
            <a:ext cx="4179201" cy="72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Pelanggan yang berhenti berlangganan (Churn)</a:t>
            </a:r>
          </a:p>
        </p:txBody>
      </p:sp>
      <p:sp>
        <p:nvSpPr>
          <p:cNvPr id="69" name="TextBox 69"/>
          <p:cNvSpPr txBox="1"/>
          <p:nvPr/>
        </p:nvSpPr>
        <p:spPr>
          <a:xfrm>
            <a:off x="8377629" y="2372111"/>
            <a:ext cx="377620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Jumlah Pelanggan</a:t>
            </a:r>
          </a:p>
        </p:txBody>
      </p:sp>
      <p:sp>
        <p:nvSpPr>
          <p:cNvPr id="70" name="TextBox 70"/>
          <p:cNvSpPr txBox="1"/>
          <p:nvPr/>
        </p:nvSpPr>
        <p:spPr>
          <a:xfrm>
            <a:off x="8377629" y="4664134"/>
            <a:ext cx="377620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Fokus Analisis</a:t>
            </a:r>
          </a:p>
        </p:txBody>
      </p:sp>
      <p:sp>
        <p:nvSpPr>
          <p:cNvPr id="71" name="TextBox 71"/>
          <p:cNvSpPr txBox="1"/>
          <p:nvPr/>
        </p:nvSpPr>
        <p:spPr>
          <a:xfrm>
            <a:off x="7081305" y="2696655"/>
            <a:ext cx="87533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72" name="TextBox 72"/>
          <p:cNvSpPr txBox="1"/>
          <p:nvPr/>
        </p:nvSpPr>
        <p:spPr>
          <a:xfrm>
            <a:off x="7081305" y="4988678"/>
            <a:ext cx="87533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73" name="TextBox 73"/>
          <p:cNvSpPr txBox="1"/>
          <p:nvPr/>
        </p:nvSpPr>
        <p:spPr>
          <a:xfrm>
            <a:off x="8377629" y="7562968"/>
            <a:ext cx="4179201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Mengidentifikasi faktor penyebab churn dan peluang retensi pelanggan</a:t>
            </a:r>
          </a:p>
        </p:txBody>
      </p:sp>
      <p:sp>
        <p:nvSpPr>
          <p:cNvPr id="74" name="TextBox 74"/>
          <p:cNvSpPr txBox="1"/>
          <p:nvPr/>
        </p:nvSpPr>
        <p:spPr>
          <a:xfrm>
            <a:off x="8377629" y="6956157"/>
            <a:ext cx="3776202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Tujuan</a:t>
            </a:r>
          </a:p>
        </p:txBody>
      </p:sp>
      <p:sp>
        <p:nvSpPr>
          <p:cNvPr id="75" name="TextBox 75"/>
          <p:cNvSpPr txBox="1"/>
          <p:nvPr/>
        </p:nvSpPr>
        <p:spPr>
          <a:xfrm>
            <a:off x="7081305" y="7280701"/>
            <a:ext cx="87533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3599" y="0"/>
            <a:ext cx="660802" cy="1028700"/>
            <a:chOff x="0" y="0"/>
            <a:chExt cx="174038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038" cy="270933"/>
            </a:xfrm>
            <a:custGeom>
              <a:avLst/>
              <a:gdLst/>
              <a:ahLst/>
              <a:cxnLst/>
              <a:rect l="l" t="t" r="r" b="b"/>
              <a:pathLst>
                <a:path w="174038" h="270933">
                  <a:moveTo>
                    <a:pt x="0" y="0"/>
                  </a:moveTo>
                  <a:lnTo>
                    <a:pt x="174038" y="0"/>
                  </a:lnTo>
                  <a:lnTo>
                    <a:pt x="17403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038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111952" y="2208823"/>
            <a:ext cx="4064096" cy="7049626"/>
            <a:chOff x="0" y="0"/>
            <a:chExt cx="629635" cy="10921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29635" cy="1092172"/>
            </a:xfrm>
            <a:custGeom>
              <a:avLst/>
              <a:gdLst/>
              <a:ahLst/>
              <a:cxnLst/>
              <a:rect l="l" t="t" r="r" b="b"/>
              <a:pathLst>
                <a:path w="629635" h="1092172">
                  <a:moveTo>
                    <a:pt x="0" y="0"/>
                  </a:moveTo>
                  <a:lnTo>
                    <a:pt x="629635" y="0"/>
                  </a:lnTo>
                  <a:lnTo>
                    <a:pt x="629635" y="1092172"/>
                  </a:lnTo>
                  <a:lnTo>
                    <a:pt x="0" y="1092172"/>
                  </a:lnTo>
                  <a:close/>
                </a:path>
              </a:pathLst>
            </a:custGeom>
            <a:blipFill>
              <a:blip r:embed="rId2"/>
              <a:stretch>
                <a:fillRect l="-191119" t="-5316" b="-5870"/>
              </a:stretch>
            </a:blipFill>
            <a:ln w="38100" cap="sq">
              <a:solidFill>
                <a:srgbClr val="28694F"/>
              </a:solidFill>
              <a:prstDash val="solid"/>
              <a:miter/>
            </a:ln>
          </p:spPr>
        </p:sp>
      </p:grpSp>
      <p:sp>
        <p:nvSpPr>
          <p:cNvPr id="7" name="AutoShape 7"/>
          <p:cNvSpPr/>
          <p:nvPr/>
        </p:nvSpPr>
        <p:spPr>
          <a:xfrm>
            <a:off x="2061677" y="2802763"/>
            <a:ext cx="12798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Freeform 8"/>
          <p:cNvSpPr/>
          <p:nvPr/>
        </p:nvSpPr>
        <p:spPr>
          <a:xfrm>
            <a:off x="2160148" y="7316010"/>
            <a:ext cx="640127" cy="500463"/>
          </a:xfrm>
          <a:custGeom>
            <a:avLst/>
            <a:gdLst/>
            <a:ahLst/>
            <a:cxnLst/>
            <a:rect l="l" t="t" r="r" b="b"/>
            <a:pathLst>
              <a:path w="640127" h="500463">
                <a:moveTo>
                  <a:pt x="0" y="0"/>
                </a:moveTo>
                <a:lnTo>
                  <a:pt x="640127" y="0"/>
                </a:lnTo>
                <a:lnTo>
                  <a:pt x="640127" y="500463"/>
                </a:lnTo>
                <a:lnTo>
                  <a:pt x="0" y="50046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129963" y="3784767"/>
            <a:ext cx="765953" cy="765953"/>
            <a:chOff x="0" y="0"/>
            <a:chExt cx="201732" cy="20173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1732" cy="201732"/>
            </a:xfrm>
            <a:custGeom>
              <a:avLst/>
              <a:gdLst/>
              <a:ahLst/>
              <a:cxnLst/>
              <a:rect l="l" t="t" r="r" b="b"/>
              <a:pathLst>
                <a:path w="201732" h="201732">
                  <a:moveTo>
                    <a:pt x="0" y="0"/>
                  </a:moveTo>
                  <a:lnTo>
                    <a:pt x="201732" y="0"/>
                  </a:lnTo>
                  <a:lnTo>
                    <a:pt x="201732" y="201732"/>
                  </a:lnTo>
                  <a:lnTo>
                    <a:pt x="0" y="201732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1732" cy="239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129963" y="6421418"/>
            <a:ext cx="765953" cy="765953"/>
            <a:chOff x="0" y="0"/>
            <a:chExt cx="201732" cy="20173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1732" cy="201732"/>
            </a:xfrm>
            <a:custGeom>
              <a:avLst/>
              <a:gdLst/>
              <a:ahLst/>
              <a:cxnLst/>
              <a:rect l="l" t="t" r="r" b="b"/>
              <a:pathLst>
                <a:path w="201732" h="201732">
                  <a:moveTo>
                    <a:pt x="0" y="0"/>
                  </a:moveTo>
                  <a:lnTo>
                    <a:pt x="201732" y="0"/>
                  </a:lnTo>
                  <a:lnTo>
                    <a:pt x="201732" y="201732"/>
                  </a:lnTo>
                  <a:lnTo>
                    <a:pt x="0" y="201732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1732" cy="239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99798" y="8628773"/>
            <a:ext cx="952500" cy="952500"/>
            <a:chOff x="0" y="0"/>
            <a:chExt cx="250864" cy="25086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0864" cy="250864"/>
            </a:xfrm>
            <a:custGeom>
              <a:avLst/>
              <a:gdLst/>
              <a:ahLst/>
              <a:cxnLst/>
              <a:rect l="l" t="t" r="r" b="b"/>
              <a:pathLst>
                <a:path w="250864" h="250864">
                  <a:moveTo>
                    <a:pt x="0" y="0"/>
                  </a:moveTo>
                  <a:lnTo>
                    <a:pt x="250864" y="0"/>
                  </a:lnTo>
                  <a:lnTo>
                    <a:pt x="250864" y="250864"/>
                  </a:lnTo>
                  <a:lnTo>
                    <a:pt x="0" y="250864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50864" cy="2889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-2700000">
            <a:off x="91952" y="-2795641"/>
            <a:ext cx="3010493" cy="3130753"/>
            <a:chOff x="0" y="0"/>
            <a:chExt cx="1447286" cy="150510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 rot="-2700000">
            <a:off x="-331918" y="151822"/>
            <a:ext cx="1580982" cy="1639537"/>
            <a:chOff x="0" y="0"/>
            <a:chExt cx="760053" cy="788203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60053" cy="788203"/>
            </a:xfrm>
            <a:custGeom>
              <a:avLst/>
              <a:gdLst/>
              <a:ahLst/>
              <a:cxnLst/>
              <a:rect l="l" t="t" r="r" b="b"/>
              <a:pathLst>
                <a:path w="760053" h="788203">
                  <a:moveTo>
                    <a:pt x="0" y="0"/>
                  </a:moveTo>
                  <a:lnTo>
                    <a:pt x="760053" y="0"/>
                  </a:lnTo>
                  <a:lnTo>
                    <a:pt x="760053" y="788203"/>
                  </a:lnTo>
                  <a:lnTo>
                    <a:pt x="0" y="788203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760053" cy="82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 rot="-2700000">
            <a:off x="-386778" y="-666743"/>
            <a:ext cx="1690701" cy="1690701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2700000">
            <a:off x="-2592465" y="-554866"/>
            <a:ext cx="3010493" cy="3130753"/>
            <a:chOff x="0" y="0"/>
            <a:chExt cx="1447286" cy="1505101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2700000">
            <a:off x="-1582284" y="1360666"/>
            <a:ext cx="1690701" cy="1690701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 rot="-2700000">
            <a:off x="1348858" y="-1168637"/>
            <a:ext cx="1221033" cy="1279588"/>
            <a:chOff x="0" y="0"/>
            <a:chExt cx="587009" cy="615159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 rot="-2700000">
            <a:off x="-771213" y="-667627"/>
            <a:ext cx="1221033" cy="1279588"/>
            <a:chOff x="0" y="0"/>
            <a:chExt cx="587009" cy="615159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 rot="-2700000">
            <a:off x="16731081" y="8848083"/>
            <a:ext cx="1608371" cy="1672620"/>
            <a:chOff x="0" y="0"/>
            <a:chExt cx="692425" cy="72008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692425" cy="720085"/>
            </a:xfrm>
            <a:custGeom>
              <a:avLst/>
              <a:gdLst/>
              <a:ahLst/>
              <a:cxnLst/>
              <a:rect l="l" t="t" r="r" b="b"/>
              <a:pathLst>
                <a:path w="692425" h="720085">
                  <a:moveTo>
                    <a:pt x="0" y="0"/>
                  </a:moveTo>
                  <a:lnTo>
                    <a:pt x="692425" y="0"/>
                  </a:lnTo>
                  <a:lnTo>
                    <a:pt x="692425" y="720085"/>
                  </a:lnTo>
                  <a:lnTo>
                    <a:pt x="0" y="720085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38100"/>
              <a:ext cx="692425" cy="7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2" name="Group 42"/>
          <p:cNvGrpSpPr/>
          <p:nvPr/>
        </p:nvGrpSpPr>
        <p:grpSpPr>
          <a:xfrm rot="-2700000">
            <a:off x="17472444" y="8477958"/>
            <a:ext cx="1363508" cy="1428896"/>
            <a:chOff x="0" y="0"/>
            <a:chExt cx="587009" cy="61515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5" name="Group 45"/>
          <p:cNvGrpSpPr/>
          <p:nvPr/>
        </p:nvGrpSpPr>
        <p:grpSpPr>
          <a:xfrm rot="-2700000">
            <a:off x="17135434" y="9735505"/>
            <a:ext cx="1887979" cy="1887979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8" name="Group 48"/>
          <p:cNvGrpSpPr/>
          <p:nvPr/>
        </p:nvGrpSpPr>
        <p:grpSpPr>
          <a:xfrm rot="-2700000">
            <a:off x="16267572" y="9765256"/>
            <a:ext cx="1363508" cy="1428896"/>
            <a:chOff x="0" y="0"/>
            <a:chExt cx="587009" cy="615159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1" name="Group 51"/>
          <p:cNvGrpSpPr/>
          <p:nvPr/>
        </p:nvGrpSpPr>
        <p:grpSpPr>
          <a:xfrm rot="-2700000">
            <a:off x="14666949" y="10416278"/>
            <a:ext cx="3361769" cy="3496062"/>
            <a:chOff x="0" y="0"/>
            <a:chExt cx="1447286" cy="1505101"/>
          </a:xfrm>
        </p:grpSpPr>
        <p:sp>
          <p:nvSpPr>
            <p:cNvPr id="52" name="Freeform 52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53" name="TextBox 53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4" name="Group 54"/>
          <p:cNvGrpSpPr/>
          <p:nvPr/>
        </p:nvGrpSpPr>
        <p:grpSpPr>
          <a:xfrm rot="-2700000">
            <a:off x="17979865" y="7510111"/>
            <a:ext cx="1887979" cy="1887979"/>
            <a:chOff x="0" y="0"/>
            <a:chExt cx="812800" cy="812800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56" name="TextBox 5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7" name="Group 57"/>
          <p:cNvGrpSpPr/>
          <p:nvPr/>
        </p:nvGrpSpPr>
        <p:grpSpPr>
          <a:xfrm rot="-2700000">
            <a:off x="17837588" y="8399949"/>
            <a:ext cx="1715369" cy="1783894"/>
            <a:chOff x="0" y="0"/>
            <a:chExt cx="738489" cy="767990"/>
          </a:xfrm>
        </p:grpSpPr>
        <p:sp>
          <p:nvSpPr>
            <p:cNvPr id="58" name="Freeform 58"/>
            <p:cNvSpPr/>
            <p:nvPr/>
          </p:nvSpPr>
          <p:spPr>
            <a:xfrm>
              <a:off x="0" y="0"/>
              <a:ext cx="738489" cy="767990"/>
            </a:xfrm>
            <a:custGeom>
              <a:avLst/>
              <a:gdLst/>
              <a:ahLst/>
              <a:cxnLst/>
              <a:rect l="l" t="t" r="r" b="b"/>
              <a:pathLst>
                <a:path w="738489" h="767990">
                  <a:moveTo>
                    <a:pt x="0" y="0"/>
                  </a:moveTo>
                  <a:lnTo>
                    <a:pt x="738489" y="0"/>
                  </a:lnTo>
                  <a:lnTo>
                    <a:pt x="738489" y="767990"/>
                  </a:lnTo>
                  <a:lnTo>
                    <a:pt x="0" y="767990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59" name="TextBox 59"/>
            <p:cNvSpPr txBox="1"/>
            <p:nvPr/>
          </p:nvSpPr>
          <p:spPr>
            <a:xfrm>
              <a:off x="0" y="-38100"/>
              <a:ext cx="738489" cy="806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0985795" y="8914769"/>
            <a:ext cx="380507" cy="380507"/>
            <a:chOff x="0" y="0"/>
            <a:chExt cx="100216" cy="100216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100216" cy="100216"/>
            </a:xfrm>
            <a:custGeom>
              <a:avLst/>
              <a:gdLst/>
              <a:ahLst/>
              <a:cxnLst/>
              <a:rect l="l" t="t" r="r" b="b"/>
              <a:pathLst>
                <a:path w="100216" h="100216">
                  <a:moveTo>
                    <a:pt x="0" y="0"/>
                  </a:moveTo>
                  <a:lnTo>
                    <a:pt x="100216" y="0"/>
                  </a:lnTo>
                  <a:lnTo>
                    <a:pt x="100216" y="100216"/>
                  </a:lnTo>
                  <a:lnTo>
                    <a:pt x="0" y="100216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62" name="TextBox 62"/>
            <p:cNvSpPr txBox="1"/>
            <p:nvPr/>
          </p:nvSpPr>
          <p:spPr>
            <a:xfrm>
              <a:off x="0" y="-38100"/>
              <a:ext cx="100216" cy="1383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3" name="TextBox 63"/>
          <p:cNvSpPr txBox="1"/>
          <p:nvPr/>
        </p:nvSpPr>
        <p:spPr>
          <a:xfrm>
            <a:off x="8884117" y="517727"/>
            <a:ext cx="519765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2061677" y="1240663"/>
            <a:ext cx="4642678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775"/>
              </a:lnSpc>
              <a:spcBef>
                <a:spcPct val="0"/>
              </a:spcBef>
            </a:pPr>
            <a:r>
              <a:rPr lang="en-US" sz="5500" b="1">
                <a:solidFill>
                  <a:srgbClr val="28694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PERTANYAAN ANALISIS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1075271" y="3913744"/>
            <a:ext cx="87533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01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1075271" y="6550394"/>
            <a:ext cx="875336" cy="441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02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2391326" y="3611966"/>
            <a:ext cx="3965415" cy="175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Apa saja faktor yang memengaruhi pelanggan berhenti berlangganan (churn)?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2391326" y="6248616"/>
            <a:ext cx="3965415" cy="1317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Apakah tipe kontrak berpengaruh terhadap tingkat churn?</a:t>
            </a:r>
          </a:p>
        </p:txBody>
      </p:sp>
      <p:grpSp>
        <p:nvGrpSpPr>
          <p:cNvPr id="69" name="Group 69"/>
          <p:cNvGrpSpPr/>
          <p:nvPr/>
        </p:nvGrpSpPr>
        <p:grpSpPr>
          <a:xfrm>
            <a:off x="12079093" y="3784767"/>
            <a:ext cx="765953" cy="765953"/>
            <a:chOff x="0" y="0"/>
            <a:chExt cx="201732" cy="201732"/>
          </a:xfrm>
        </p:grpSpPr>
        <p:sp>
          <p:nvSpPr>
            <p:cNvPr id="70" name="Freeform 70"/>
            <p:cNvSpPr/>
            <p:nvPr/>
          </p:nvSpPr>
          <p:spPr>
            <a:xfrm>
              <a:off x="0" y="0"/>
              <a:ext cx="201732" cy="201732"/>
            </a:xfrm>
            <a:custGeom>
              <a:avLst/>
              <a:gdLst/>
              <a:ahLst/>
              <a:cxnLst/>
              <a:rect l="l" t="t" r="r" b="b"/>
              <a:pathLst>
                <a:path w="201732" h="201732">
                  <a:moveTo>
                    <a:pt x="0" y="0"/>
                  </a:moveTo>
                  <a:lnTo>
                    <a:pt x="201732" y="0"/>
                  </a:lnTo>
                  <a:lnTo>
                    <a:pt x="201732" y="201732"/>
                  </a:lnTo>
                  <a:lnTo>
                    <a:pt x="0" y="201732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71" name="TextBox 71"/>
            <p:cNvSpPr txBox="1"/>
            <p:nvPr/>
          </p:nvSpPr>
          <p:spPr>
            <a:xfrm>
              <a:off x="0" y="-38100"/>
              <a:ext cx="201732" cy="239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2" name="Group 72"/>
          <p:cNvGrpSpPr/>
          <p:nvPr/>
        </p:nvGrpSpPr>
        <p:grpSpPr>
          <a:xfrm>
            <a:off x="12079093" y="6421418"/>
            <a:ext cx="765953" cy="765953"/>
            <a:chOff x="0" y="0"/>
            <a:chExt cx="201732" cy="201732"/>
          </a:xfrm>
        </p:grpSpPr>
        <p:sp>
          <p:nvSpPr>
            <p:cNvPr id="73" name="Freeform 73"/>
            <p:cNvSpPr/>
            <p:nvPr/>
          </p:nvSpPr>
          <p:spPr>
            <a:xfrm>
              <a:off x="0" y="0"/>
              <a:ext cx="201732" cy="201732"/>
            </a:xfrm>
            <a:custGeom>
              <a:avLst/>
              <a:gdLst/>
              <a:ahLst/>
              <a:cxnLst/>
              <a:rect l="l" t="t" r="r" b="b"/>
              <a:pathLst>
                <a:path w="201732" h="201732">
                  <a:moveTo>
                    <a:pt x="0" y="0"/>
                  </a:moveTo>
                  <a:lnTo>
                    <a:pt x="201732" y="0"/>
                  </a:lnTo>
                  <a:lnTo>
                    <a:pt x="201732" y="201732"/>
                  </a:lnTo>
                  <a:lnTo>
                    <a:pt x="0" y="201732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74" name="TextBox 74"/>
            <p:cNvSpPr txBox="1"/>
            <p:nvPr/>
          </p:nvSpPr>
          <p:spPr>
            <a:xfrm>
              <a:off x="0" y="-38100"/>
              <a:ext cx="201732" cy="2398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5" name="TextBox 75"/>
          <p:cNvSpPr txBox="1"/>
          <p:nvPr/>
        </p:nvSpPr>
        <p:spPr>
          <a:xfrm>
            <a:off x="12024402" y="3913744"/>
            <a:ext cx="87533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03</a:t>
            </a:r>
          </a:p>
        </p:txBody>
      </p:sp>
      <p:sp>
        <p:nvSpPr>
          <p:cNvPr id="76" name="TextBox 76"/>
          <p:cNvSpPr txBox="1"/>
          <p:nvPr/>
        </p:nvSpPr>
        <p:spPr>
          <a:xfrm>
            <a:off x="12024402" y="6550394"/>
            <a:ext cx="875336" cy="44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04</a:t>
            </a:r>
          </a:p>
        </p:txBody>
      </p:sp>
      <p:sp>
        <p:nvSpPr>
          <p:cNvPr id="77" name="TextBox 77"/>
          <p:cNvSpPr txBox="1"/>
          <p:nvPr/>
        </p:nvSpPr>
        <p:spPr>
          <a:xfrm>
            <a:off x="13340456" y="3611966"/>
            <a:ext cx="3965415" cy="175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Apakah pelanggan dengan biaya bulanan tinggi lebih berisiko churn?</a:t>
            </a:r>
          </a:p>
        </p:txBody>
      </p:sp>
      <p:sp>
        <p:nvSpPr>
          <p:cNvPr id="78" name="TextBox 78"/>
          <p:cNvSpPr txBox="1"/>
          <p:nvPr/>
        </p:nvSpPr>
        <p:spPr>
          <a:xfrm>
            <a:off x="13340456" y="6248616"/>
            <a:ext cx="4248395" cy="1324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Strategi </a:t>
            </a:r>
            <a:r>
              <a:rPr lang="en-US" sz="2499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apa</a:t>
            </a:r>
            <a:r>
              <a:rPr lang="en-US" sz="24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yang </a:t>
            </a:r>
            <a:r>
              <a:rPr lang="en-US" sz="2499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dapat</a:t>
            </a:r>
            <a:r>
              <a:rPr lang="en-US" sz="24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sz="2499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menurunkan</a:t>
            </a:r>
            <a:r>
              <a:rPr lang="en-US" sz="24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churn rate </a:t>
            </a:r>
            <a:r>
              <a:rPr lang="en-US" sz="2499" b="1" dirty="0" err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perusahaan</a:t>
            </a:r>
            <a:r>
              <a:rPr lang="en-US" sz="2499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3599" y="0"/>
            <a:ext cx="660802" cy="1028700"/>
            <a:chOff x="0" y="0"/>
            <a:chExt cx="174038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038" cy="270933"/>
            </a:xfrm>
            <a:custGeom>
              <a:avLst/>
              <a:gdLst/>
              <a:ahLst/>
              <a:cxnLst/>
              <a:rect l="l" t="t" r="r" b="b"/>
              <a:pathLst>
                <a:path w="174038" h="270933">
                  <a:moveTo>
                    <a:pt x="0" y="0"/>
                  </a:moveTo>
                  <a:lnTo>
                    <a:pt x="174038" y="0"/>
                  </a:lnTo>
                  <a:lnTo>
                    <a:pt x="17403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038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23407" y="2039326"/>
            <a:ext cx="10694233" cy="7153080"/>
            <a:chOff x="0" y="0"/>
            <a:chExt cx="1336990" cy="8942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36990" cy="894276"/>
            </a:xfrm>
            <a:custGeom>
              <a:avLst/>
              <a:gdLst/>
              <a:ahLst/>
              <a:cxnLst/>
              <a:rect l="l" t="t" r="r" b="b"/>
              <a:pathLst>
                <a:path w="1336990" h="894276">
                  <a:moveTo>
                    <a:pt x="0" y="0"/>
                  </a:moveTo>
                  <a:lnTo>
                    <a:pt x="1336990" y="0"/>
                  </a:lnTo>
                  <a:lnTo>
                    <a:pt x="1336990" y="894276"/>
                  </a:lnTo>
                  <a:lnTo>
                    <a:pt x="0" y="894276"/>
                  </a:lnTo>
                  <a:close/>
                </a:path>
              </a:pathLst>
            </a:custGeom>
            <a:blipFill>
              <a:blip r:embed="rId2"/>
              <a:stretch>
                <a:fillRect l="-1704" r="-13425" b="-6387"/>
              </a:stretch>
            </a:blipFill>
            <a:ln w="38100" cap="sq">
              <a:solidFill>
                <a:srgbClr val="28694F"/>
              </a:solidFill>
              <a:prstDash val="solid"/>
              <a:miter/>
            </a:ln>
          </p:spPr>
        </p:sp>
      </p:grpSp>
      <p:sp>
        <p:nvSpPr>
          <p:cNvPr id="7" name="AutoShape 7"/>
          <p:cNvSpPr/>
          <p:nvPr/>
        </p:nvSpPr>
        <p:spPr>
          <a:xfrm>
            <a:off x="11958118" y="6487179"/>
            <a:ext cx="12798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 rot="-2700000">
            <a:off x="91952" y="-2795641"/>
            <a:ext cx="3010493" cy="3130753"/>
            <a:chOff x="0" y="0"/>
            <a:chExt cx="1447286" cy="15051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700000">
            <a:off x="-331918" y="151822"/>
            <a:ext cx="1580982" cy="1639537"/>
            <a:chOff x="0" y="0"/>
            <a:chExt cx="760053" cy="7882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60053" cy="788203"/>
            </a:xfrm>
            <a:custGeom>
              <a:avLst/>
              <a:gdLst/>
              <a:ahLst/>
              <a:cxnLst/>
              <a:rect l="l" t="t" r="r" b="b"/>
              <a:pathLst>
                <a:path w="760053" h="788203">
                  <a:moveTo>
                    <a:pt x="0" y="0"/>
                  </a:moveTo>
                  <a:lnTo>
                    <a:pt x="760053" y="0"/>
                  </a:lnTo>
                  <a:lnTo>
                    <a:pt x="760053" y="788203"/>
                  </a:lnTo>
                  <a:lnTo>
                    <a:pt x="0" y="788203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60053" cy="82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700000">
            <a:off x="-386778" y="-666743"/>
            <a:ext cx="1690701" cy="169070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700000">
            <a:off x="-2592465" y="-554866"/>
            <a:ext cx="3010493" cy="3130753"/>
            <a:chOff x="0" y="0"/>
            <a:chExt cx="1447286" cy="15051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582284" y="1360666"/>
            <a:ext cx="1690701" cy="169070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2700000">
            <a:off x="1348858" y="-1168637"/>
            <a:ext cx="1221033" cy="1279588"/>
            <a:chOff x="0" y="0"/>
            <a:chExt cx="587009" cy="61515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2700000">
            <a:off x="-771213" y="-667627"/>
            <a:ext cx="1221033" cy="1279588"/>
            <a:chOff x="0" y="0"/>
            <a:chExt cx="587009" cy="61515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2700000">
            <a:off x="16731081" y="8848083"/>
            <a:ext cx="1608371" cy="1672620"/>
            <a:chOff x="0" y="0"/>
            <a:chExt cx="692425" cy="72008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92425" cy="720085"/>
            </a:xfrm>
            <a:custGeom>
              <a:avLst/>
              <a:gdLst/>
              <a:ahLst/>
              <a:cxnLst/>
              <a:rect l="l" t="t" r="r" b="b"/>
              <a:pathLst>
                <a:path w="692425" h="720085">
                  <a:moveTo>
                    <a:pt x="0" y="0"/>
                  </a:moveTo>
                  <a:lnTo>
                    <a:pt x="692425" y="0"/>
                  </a:lnTo>
                  <a:lnTo>
                    <a:pt x="692425" y="720085"/>
                  </a:lnTo>
                  <a:lnTo>
                    <a:pt x="0" y="720085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692425" cy="7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2700000">
            <a:off x="17472444" y="8477958"/>
            <a:ext cx="1363508" cy="1428896"/>
            <a:chOff x="0" y="0"/>
            <a:chExt cx="587009" cy="61515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2700000">
            <a:off x="17135434" y="9735505"/>
            <a:ext cx="1887979" cy="1887979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2700000">
            <a:off x="16267572" y="9765256"/>
            <a:ext cx="1363508" cy="1428896"/>
            <a:chOff x="0" y="0"/>
            <a:chExt cx="587009" cy="61515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-2700000">
            <a:off x="14666949" y="10416278"/>
            <a:ext cx="3361769" cy="3496062"/>
            <a:chOff x="0" y="0"/>
            <a:chExt cx="1447286" cy="150510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2700000">
            <a:off x="17979865" y="7510111"/>
            <a:ext cx="1887979" cy="1887979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-2700000">
            <a:off x="17837588" y="8399949"/>
            <a:ext cx="1715369" cy="1783894"/>
            <a:chOff x="0" y="0"/>
            <a:chExt cx="738489" cy="76799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738489" cy="767990"/>
            </a:xfrm>
            <a:custGeom>
              <a:avLst/>
              <a:gdLst/>
              <a:ahLst/>
              <a:cxnLst/>
              <a:rect l="l" t="t" r="r" b="b"/>
              <a:pathLst>
                <a:path w="738489" h="767990">
                  <a:moveTo>
                    <a:pt x="0" y="0"/>
                  </a:moveTo>
                  <a:lnTo>
                    <a:pt x="738489" y="0"/>
                  </a:lnTo>
                  <a:lnTo>
                    <a:pt x="738489" y="767990"/>
                  </a:lnTo>
                  <a:lnTo>
                    <a:pt x="0" y="767990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738489" cy="806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1958118" y="3420573"/>
            <a:ext cx="5978472" cy="249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6000" b="1">
                <a:solidFill>
                  <a:srgbClr val="28694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CHURN RATE BERDASARKAN JENIS KONTRAK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884117" y="517727"/>
            <a:ext cx="519765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3599" y="0"/>
            <a:ext cx="660802" cy="1028700"/>
            <a:chOff x="0" y="0"/>
            <a:chExt cx="174038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038" cy="270933"/>
            </a:xfrm>
            <a:custGeom>
              <a:avLst/>
              <a:gdLst/>
              <a:ahLst/>
              <a:cxnLst/>
              <a:rect l="l" t="t" r="r" b="b"/>
              <a:pathLst>
                <a:path w="174038" h="270933">
                  <a:moveTo>
                    <a:pt x="0" y="0"/>
                  </a:moveTo>
                  <a:lnTo>
                    <a:pt x="174038" y="0"/>
                  </a:lnTo>
                  <a:lnTo>
                    <a:pt x="17403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038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59625" y="1374114"/>
            <a:ext cx="10507309" cy="7153080"/>
            <a:chOff x="0" y="0"/>
            <a:chExt cx="1313621" cy="8942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13621" cy="894276"/>
            </a:xfrm>
            <a:custGeom>
              <a:avLst/>
              <a:gdLst/>
              <a:ahLst/>
              <a:cxnLst/>
              <a:rect l="l" t="t" r="r" b="b"/>
              <a:pathLst>
                <a:path w="1313621" h="894276">
                  <a:moveTo>
                    <a:pt x="0" y="0"/>
                  </a:moveTo>
                  <a:lnTo>
                    <a:pt x="1313621" y="0"/>
                  </a:lnTo>
                  <a:lnTo>
                    <a:pt x="1313621" y="894276"/>
                  </a:lnTo>
                  <a:lnTo>
                    <a:pt x="0" y="894276"/>
                  </a:lnTo>
                  <a:close/>
                </a:path>
              </a:pathLst>
            </a:custGeom>
            <a:blipFill>
              <a:blip r:embed="rId2"/>
              <a:stretch>
                <a:fillRect l="-713" r="-12285" b="-4924"/>
              </a:stretch>
            </a:blipFill>
            <a:ln w="38100" cap="sq">
              <a:solidFill>
                <a:srgbClr val="28694F"/>
              </a:solidFill>
              <a:prstDash val="solid"/>
              <a:miter/>
            </a:ln>
          </p:spPr>
        </p:sp>
      </p:grpSp>
      <p:sp>
        <p:nvSpPr>
          <p:cNvPr id="7" name="AutoShape 7"/>
          <p:cNvSpPr/>
          <p:nvPr/>
        </p:nvSpPr>
        <p:spPr>
          <a:xfrm>
            <a:off x="617488" y="6527549"/>
            <a:ext cx="12798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 rot="-2700000">
            <a:off x="91952" y="-2795641"/>
            <a:ext cx="3010493" cy="3130753"/>
            <a:chOff x="0" y="0"/>
            <a:chExt cx="1447286" cy="15051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700000">
            <a:off x="-331918" y="151822"/>
            <a:ext cx="1580982" cy="1639537"/>
            <a:chOff x="0" y="0"/>
            <a:chExt cx="760053" cy="7882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60053" cy="788203"/>
            </a:xfrm>
            <a:custGeom>
              <a:avLst/>
              <a:gdLst/>
              <a:ahLst/>
              <a:cxnLst/>
              <a:rect l="l" t="t" r="r" b="b"/>
              <a:pathLst>
                <a:path w="760053" h="788203">
                  <a:moveTo>
                    <a:pt x="0" y="0"/>
                  </a:moveTo>
                  <a:lnTo>
                    <a:pt x="760053" y="0"/>
                  </a:lnTo>
                  <a:lnTo>
                    <a:pt x="760053" y="788203"/>
                  </a:lnTo>
                  <a:lnTo>
                    <a:pt x="0" y="788203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60053" cy="82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700000">
            <a:off x="-386778" y="-666743"/>
            <a:ext cx="1690701" cy="169070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700000">
            <a:off x="-2592465" y="-554866"/>
            <a:ext cx="3010493" cy="3130753"/>
            <a:chOff x="0" y="0"/>
            <a:chExt cx="1447286" cy="15051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582284" y="1360666"/>
            <a:ext cx="1690701" cy="169070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2700000">
            <a:off x="1348858" y="-1168637"/>
            <a:ext cx="1221033" cy="1279588"/>
            <a:chOff x="0" y="0"/>
            <a:chExt cx="587009" cy="61515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2700000">
            <a:off x="-771213" y="-667627"/>
            <a:ext cx="1221033" cy="1279588"/>
            <a:chOff x="0" y="0"/>
            <a:chExt cx="587009" cy="61515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2700000">
            <a:off x="16731081" y="8848083"/>
            <a:ext cx="1608371" cy="1672620"/>
            <a:chOff x="0" y="0"/>
            <a:chExt cx="692425" cy="72008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92425" cy="720085"/>
            </a:xfrm>
            <a:custGeom>
              <a:avLst/>
              <a:gdLst/>
              <a:ahLst/>
              <a:cxnLst/>
              <a:rect l="l" t="t" r="r" b="b"/>
              <a:pathLst>
                <a:path w="692425" h="720085">
                  <a:moveTo>
                    <a:pt x="0" y="0"/>
                  </a:moveTo>
                  <a:lnTo>
                    <a:pt x="692425" y="0"/>
                  </a:lnTo>
                  <a:lnTo>
                    <a:pt x="692425" y="720085"/>
                  </a:lnTo>
                  <a:lnTo>
                    <a:pt x="0" y="720085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692425" cy="7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2700000">
            <a:off x="17472444" y="8477958"/>
            <a:ext cx="1363508" cy="1428896"/>
            <a:chOff x="0" y="0"/>
            <a:chExt cx="587009" cy="61515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2700000">
            <a:off x="17135434" y="9735505"/>
            <a:ext cx="1887979" cy="1887979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2700000">
            <a:off x="16267572" y="9765256"/>
            <a:ext cx="1363508" cy="1428896"/>
            <a:chOff x="0" y="0"/>
            <a:chExt cx="587009" cy="61515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-2700000">
            <a:off x="14666949" y="10416278"/>
            <a:ext cx="3361769" cy="3496062"/>
            <a:chOff x="0" y="0"/>
            <a:chExt cx="1447286" cy="150510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2700000">
            <a:off x="17979865" y="7510111"/>
            <a:ext cx="1887979" cy="1887979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-2700000">
            <a:off x="17837588" y="8399949"/>
            <a:ext cx="1715369" cy="1783894"/>
            <a:chOff x="0" y="0"/>
            <a:chExt cx="738489" cy="76799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738489" cy="767990"/>
            </a:xfrm>
            <a:custGeom>
              <a:avLst/>
              <a:gdLst/>
              <a:ahLst/>
              <a:cxnLst/>
              <a:rect l="l" t="t" r="r" b="b"/>
              <a:pathLst>
                <a:path w="738489" h="767990">
                  <a:moveTo>
                    <a:pt x="0" y="0"/>
                  </a:moveTo>
                  <a:lnTo>
                    <a:pt x="738489" y="0"/>
                  </a:lnTo>
                  <a:lnTo>
                    <a:pt x="738489" y="767990"/>
                  </a:lnTo>
                  <a:lnTo>
                    <a:pt x="0" y="767990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738489" cy="806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569863" y="2995171"/>
            <a:ext cx="5978472" cy="3168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90"/>
              </a:lnSpc>
            </a:pPr>
            <a:r>
              <a:rPr lang="en-US" sz="5800" b="1">
                <a:solidFill>
                  <a:srgbClr val="28694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CHURN RATE BERDASARKAN JENIS LAYANAN INTERNET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884117" y="517727"/>
            <a:ext cx="519765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3599" y="0"/>
            <a:ext cx="660802" cy="1028700"/>
            <a:chOff x="0" y="0"/>
            <a:chExt cx="174038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038" cy="270933"/>
            </a:xfrm>
            <a:custGeom>
              <a:avLst/>
              <a:gdLst/>
              <a:ahLst/>
              <a:cxnLst/>
              <a:rect l="l" t="t" r="r" b="b"/>
              <a:pathLst>
                <a:path w="174038" h="270933">
                  <a:moveTo>
                    <a:pt x="0" y="0"/>
                  </a:moveTo>
                  <a:lnTo>
                    <a:pt x="174038" y="0"/>
                  </a:lnTo>
                  <a:lnTo>
                    <a:pt x="17403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038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1032" y="2206017"/>
            <a:ext cx="10605402" cy="7153080"/>
            <a:chOff x="0" y="0"/>
            <a:chExt cx="1325884" cy="8942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25884" cy="894276"/>
            </a:xfrm>
            <a:custGeom>
              <a:avLst/>
              <a:gdLst/>
              <a:ahLst/>
              <a:cxnLst/>
              <a:rect l="l" t="t" r="r" b="b"/>
              <a:pathLst>
                <a:path w="1325884" h="894276">
                  <a:moveTo>
                    <a:pt x="0" y="0"/>
                  </a:moveTo>
                  <a:lnTo>
                    <a:pt x="1325884" y="0"/>
                  </a:lnTo>
                  <a:lnTo>
                    <a:pt x="1325884" y="894276"/>
                  </a:lnTo>
                  <a:lnTo>
                    <a:pt x="0" y="894276"/>
                  </a:lnTo>
                  <a:close/>
                </a:path>
              </a:pathLst>
            </a:custGeom>
            <a:blipFill>
              <a:blip r:embed="rId2"/>
              <a:stretch>
                <a:fillRect l="-585" r="-585"/>
              </a:stretch>
            </a:blipFill>
            <a:ln w="38100" cap="sq">
              <a:solidFill>
                <a:srgbClr val="28694F"/>
              </a:solidFill>
              <a:prstDash val="solid"/>
              <a:miter/>
            </a:ln>
          </p:spPr>
        </p:sp>
      </p:grpSp>
      <p:sp>
        <p:nvSpPr>
          <p:cNvPr id="7" name="AutoShape 7"/>
          <p:cNvSpPr/>
          <p:nvPr/>
        </p:nvSpPr>
        <p:spPr>
          <a:xfrm>
            <a:off x="11800880" y="6721222"/>
            <a:ext cx="12798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 rot="-2700000">
            <a:off x="91952" y="-2795641"/>
            <a:ext cx="3010493" cy="3130753"/>
            <a:chOff x="0" y="0"/>
            <a:chExt cx="1447286" cy="15051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700000">
            <a:off x="-331918" y="151822"/>
            <a:ext cx="1580982" cy="1639537"/>
            <a:chOff x="0" y="0"/>
            <a:chExt cx="760053" cy="7882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60053" cy="788203"/>
            </a:xfrm>
            <a:custGeom>
              <a:avLst/>
              <a:gdLst/>
              <a:ahLst/>
              <a:cxnLst/>
              <a:rect l="l" t="t" r="r" b="b"/>
              <a:pathLst>
                <a:path w="760053" h="788203">
                  <a:moveTo>
                    <a:pt x="0" y="0"/>
                  </a:moveTo>
                  <a:lnTo>
                    <a:pt x="760053" y="0"/>
                  </a:lnTo>
                  <a:lnTo>
                    <a:pt x="760053" y="788203"/>
                  </a:lnTo>
                  <a:lnTo>
                    <a:pt x="0" y="788203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60053" cy="82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700000">
            <a:off x="-386778" y="-666743"/>
            <a:ext cx="1690701" cy="169070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700000">
            <a:off x="-2592465" y="-554866"/>
            <a:ext cx="3010493" cy="3130753"/>
            <a:chOff x="0" y="0"/>
            <a:chExt cx="1447286" cy="15051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582284" y="1360666"/>
            <a:ext cx="1690701" cy="169070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2700000">
            <a:off x="1348858" y="-1168637"/>
            <a:ext cx="1221033" cy="1279588"/>
            <a:chOff x="0" y="0"/>
            <a:chExt cx="587009" cy="61515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2700000">
            <a:off x="-771213" y="-667627"/>
            <a:ext cx="1221033" cy="1279588"/>
            <a:chOff x="0" y="0"/>
            <a:chExt cx="587009" cy="61515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2700000">
            <a:off x="16731081" y="8848083"/>
            <a:ext cx="1608371" cy="1672620"/>
            <a:chOff x="0" y="0"/>
            <a:chExt cx="692425" cy="72008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92425" cy="720085"/>
            </a:xfrm>
            <a:custGeom>
              <a:avLst/>
              <a:gdLst/>
              <a:ahLst/>
              <a:cxnLst/>
              <a:rect l="l" t="t" r="r" b="b"/>
              <a:pathLst>
                <a:path w="692425" h="720085">
                  <a:moveTo>
                    <a:pt x="0" y="0"/>
                  </a:moveTo>
                  <a:lnTo>
                    <a:pt x="692425" y="0"/>
                  </a:lnTo>
                  <a:lnTo>
                    <a:pt x="692425" y="720085"/>
                  </a:lnTo>
                  <a:lnTo>
                    <a:pt x="0" y="720085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692425" cy="7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2700000">
            <a:off x="17472444" y="8477958"/>
            <a:ext cx="1363508" cy="1428896"/>
            <a:chOff x="0" y="0"/>
            <a:chExt cx="587009" cy="61515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2700000">
            <a:off x="17135434" y="9735505"/>
            <a:ext cx="1887979" cy="1887979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2700000">
            <a:off x="16267572" y="9765256"/>
            <a:ext cx="1363508" cy="1428896"/>
            <a:chOff x="0" y="0"/>
            <a:chExt cx="587009" cy="61515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-2700000">
            <a:off x="14666949" y="10416278"/>
            <a:ext cx="3361769" cy="3496062"/>
            <a:chOff x="0" y="0"/>
            <a:chExt cx="1447286" cy="150510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2700000">
            <a:off x="17979865" y="7510111"/>
            <a:ext cx="1887979" cy="1887979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-2700000">
            <a:off x="17837588" y="8399949"/>
            <a:ext cx="1715369" cy="1783894"/>
            <a:chOff x="0" y="0"/>
            <a:chExt cx="738489" cy="76799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738489" cy="767990"/>
            </a:xfrm>
            <a:custGeom>
              <a:avLst/>
              <a:gdLst/>
              <a:ahLst/>
              <a:cxnLst/>
              <a:rect l="l" t="t" r="r" b="b"/>
              <a:pathLst>
                <a:path w="738489" h="767990">
                  <a:moveTo>
                    <a:pt x="0" y="0"/>
                  </a:moveTo>
                  <a:lnTo>
                    <a:pt x="738489" y="0"/>
                  </a:lnTo>
                  <a:lnTo>
                    <a:pt x="738489" y="767990"/>
                  </a:lnTo>
                  <a:lnTo>
                    <a:pt x="0" y="767990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738489" cy="806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1767618" y="4099560"/>
            <a:ext cx="6168972" cy="210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5"/>
              </a:lnSpc>
            </a:pPr>
            <a:r>
              <a:rPr lang="en-US" sz="5100" b="1">
                <a:solidFill>
                  <a:srgbClr val="28694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PERBANDINGAN TAGIHAN BULANAN PELANGGAN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884117" y="517727"/>
            <a:ext cx="519765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3599" y="0"/>
            <a:ext cx="660802" cy="1028700"/>
            <a:chOff x="0" y="0"/>
            <a:chExt cx="174038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038" cy="270933"/>
            </a:xfrm>
            <a:custGeom>
              <a:avLst/>
              <a:gdLst/>
              <a:ahLst/>
              <a:cxnLst/>
              <a:rect l="l" t="t" r="r" b="b"/>
              <a:pathLst>
                <a:path w="174038" h="270933">
                  <a:moveTo>
                    <a:pt x="0" y="0"/>
                  </a:moveTo>
                  <a:lnTo>
                    <a:pt x="174038" y="0"/>
                  </a:lnTo>
                  <a:lnTo>
                    <a:pt x="17403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038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659625" y="1374114"/>
            <a:ext cx="10507309" cy="7153080"/>
            <a:chOff x="0" y="0"/>
            <a:chExt cx="1313621" cy="8942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13621" cy="894276"/>
            </a:xfrm>
            <a:custGeom>
              <a:avLst/>
              <a:gdLst/>
              <a:ahLst/>
              <a:cxnLst/>
              <a:rect l="l" t="t" r="r" b="b"/>
              <a:pathLst>
                <a:path w="1313621" h="894276">
                  <a:moveTo>
                    <a:pt x="0" y="0"/>
                  </a:moveTo>
                  <a:lnTo>
                    <a:pt x="1313621" y="0"/>
                  </a:lnTo>
                  <a:lnTo>
                    <a:pt x="1313621" y="894276"/>
                  </a:lnTo>
                  <a:lnTo>
                    <a:pt x="0" y="894276"/>
                  </a:lnTo>
                  <a:close/>
                </a:path>
              </a:pathLst>
            </a:custGeom>
            <a:blipFill>
              <a:blip r:embed="rId2"/>
              <a:stretch>
                <a:fillRect l="-1057" r="-1057"/>
              </a:stretch>
            </a:blipFill>
            <a:ln w="38100" cap="sq">
              <a:solidFill>
                <a:srgbClr val="28694F"/>
              </a:solidFill>
              <a:prstDash val="solid"/>
              <a:miter/>
            </a:ln>
          </p:spPr>
        </p:sp>
      </p:grpSp>
      <p:sp>
        <p:nvSpPr>
          <p:cNvPr id="7" name="AutoShape 7"/>
          <p:cNvSpPr/>
          <p:nvPr/>
        </p:nvSpPr>
        <p:spPr>
          <a:xfrm>
            <a:off x="569863" y="6527549"/>
            <a:ext cx="12798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 rot="-2700000">
            <a:off x="91952" y="-2795641"/>
            <a:ext cx="3010493" cy="3130753"/>
            <a:chOff x="0" y="0"/>
            <a:chExt cx="1447286" cy="15051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700000">
            <a:off x="-331918" y="151822"/>
            <a:ext cx="1580982" cy="1639537"/>
            <a:chOff x="0" y="0"/>
            <a:chExt cx="760053" cy="7882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60053" cy="788203"/>
            </a:xfrm>
            <a:custGeom>
              <a:avLst/>
              <a:gdLst/>
              <a:ahLst/>
              <a:cxnLst/>
              <a:rect l="l" t="t" r="r" b="b"/>
              <a:pathLst>
                <a:path w="760053" h="788203">
                  <a:moveTo>
                    <a:pt x="0" y="0"/>
                  </a:moveTo>
                  <a:lnTo>
                    <a:pt x="760053" y="0"/>
                  </a:lnTo>
                  <a:lnTo>
                    <a:pt x="760053" y="788203"/>
                  </a:lnTo>
                  <a:lnTo>
                    <a:pt x="0" y="788203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60053" cy="82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700000">
            <a:off x="-386778" y="-666743"/>
            <a:ext cx="1690701" cy="169070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700000">
            <a:off x="-2592465" y="-554866"/>
            <a:ext cx="3010493" cy="3130753"/>
            <a:chOff x="0" y="0"/>
            <a:chExt cx="1447286" cy="15051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582284" y="1360666"/>
            <a:ext cx="1690701" cy="169070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2700000">
            <a:off x="1348858" y="-1168637"/>
            <a:ext cx="1221033" cy="1279588"/>
            <a:chOff x="0" y="0"/>
            <a:chExt cx="587009" cy="61515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2700000">
            <a:off x="-771213" y="-667627"/>
            <a:ext cx="1221033" cy="1279588"/>
            <a:chOff x="0" y="0"/>
            <a:chExt cx="587009" cy="61515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2700000">
            <a:off x="16731081" y="8848083"/>
            <a:ext cx="1608371" cy="1672620"/>
            <a:chOff x="0" y="0"/>
            <a:chExt cx="692425" cy="72008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92425" cy="720085"/>
            </a:xfrm>
            <a:custGeom>
              <a:avLst/>
              <a:gdLst/>
              <a:ahLst/>
              <a:cxnLst/>
              <a:rect l="l" t="t" r="r" b="b"/>
              <a:pathLst>
                <a:path w="692425" h="720085">
                  <a:moveTo>
                    <a:pt x="0" y="0"/>
                  </a:moveTo>
                  <a:lnTo>
                    <a:pt x="692425" y="0"/>
                  </a:lnTo>
                  <a:lnTo>
                    <a:pt x="692425" y="720085"/>
                  </a:lnTo>
                  <a:lnTo>
                    <a:pt x="0" y="720085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692425" cy="7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2700000">
            <a:off x="17472444" y="8477958"/>
            <a:ext cx="1363508" cy="1428896"/>
            <a:chOff x="0" y="0"/>
            <a:chExt cx="587009" cy="61515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2700000">
            <a:off x="17135434" y="9735505"/>
            <a:ext cx="1887979" cy="1887979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2700000">
            <a:off x="16267572" y="9765256"/>
            <a:ext cx="1363508" cy="1428896"/>
            <a:chOff x="0" y="0"/>
            <a:chExt cx="587009" cy="61515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-2700000">
            <a:off x="14666949" y="10416278"/>
            <a:ext cx="3361769" cy="3496062"/>
            <a:chOff x="0" y="0"/>
            <a:chExt cx="1447286" cy="150510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2700000">
            <a:off x="17979865" y="7510111"/>
            <a:ext cx="1887979" cy="1887979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-2700000">
            <a:off x="17837588" y="8399949"/>
            <a:ext cx="1715369" cy="1783894"/>
            <a:chOff x="0" y="0"/>
            <a:chExt cx="738489" cy="76799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738489" cy="767990"/>
            </a:xfrm>
            <a:custGeom>
              <a:avLst/>
              <a:gdLst/>
              <a:ahLst/>
              <a:cxnLst/>
              <a:rect l="l" t="t" r="r" b="b"/>
              <a:pathLst>
                <a:path w="738489" h="767990">
                  <a:moveTo>
                    <a:pt x="0" y="0"/>
                  </a:moveTo>
                  <a:lnTo>
                    <a:pt x="738489" y="0"/>
                  </a:lnTo>
                  <a:lnTo>
                    <a:pt x="738489" y="767990"/>
                  </a:lnTo>
                  <a:lnTo>
                    <a:pt x="0" y="767990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738489" cy="806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569863" y="3019844"/>
            <a:ext cx="5978472" cy="300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75"/>
              </a:lnSpc>
            </a:pPr>
            <a:r>
              <a:rPr lang="en-US" sz="5500" b="1">
                <a:solidFill>
                  <a:srgbClr val="28694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RATA-RATA LAMA BERLANGGANAN PELANGGAN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884117" y="517727"/>
            <a:ext cx="519765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13599" y="0"/>
            <a:ext cx="660802" cy="1028700"/>
            <a:chOff x="0" y="0"/>
            <a:chExt cx="174038" cy="2709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038" cy="270933"/>
            </a:xfrm>
            <a:custGeom>
              <a:avLst/>
              <a:gdLst/>
              <a:ahLst/>
              <a:cxnLst/>
              <a:rect l="l" t="t" r="r" b="b"/>
              <a:pathLst>
                <a:path w="174038" h="270933">
                  <a:moveTo>
                    <a:pt x="0" y="0"/>
                  </a:moveTo>
                  <a:lnTo>
                    <a:pt x="174038" y="0"/>
                  </a:lnTo>
                  <a:lnTo>
                    <a:pt x="174038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4038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71032" y="2206017"/>
            <a:ext cx="10605402" cy="7153080"/>
            <a:chOff x="0" y="0"/>
            <a:chExt cx="1325884" cy="8942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25884" cy="894276"/>
            </a:xfrm>
            <a:custGeom>
              <a:avLst/>
              <a:gdLst/>
              <a:ahLst/>
              <a:cxnLst/>
              <a:rect l="l" t="t" r="r" b="b"/>
              <a:pathLst>
                <a:path w="1325884" h="894276">
                  <a:moveTo>
                    <a:pt x="0" y="0"/>
                  </a:moveTo>
                  <a:lnTo>
                    <a:pt x="1325884" y="0"/>
                  </a:lnTo>
                  <a:lnTo>
                    <a:pt x="1325884" y="894276"/>
                  </a:lnTo>
                  <a:lnTo>
                    <a:pt x="0" y="894276"/>
                  </a:lnTo>
                  <a:close/>
                </a:path>
              </a:pathLst>
            </a:custGeom>
            <a:blipFill>
              <a:blip r:embed="rId2"/>
              <a:stretch>
                <a:fillRect t="-502" b="-502"/>
              </a:stretch>
            </a:blipFill>
            <a:ln w="38100" cap="sq">
              <a:solidFill>
                <a:srgbClr val="28694F"/>
              </a:solidFill>
              <a:prstDash val="solid"/>
              <a:miter/>
            </a:ln>
          </p:spPr>
        </p:sp>
      </p:grpSp>
      <p:sp>
        <p:nvSpPr>
          <p:cNvPr id="7" name="AutoShape 7"/>
          <p:cNvSpPr/>
          <p:nvPr/>
        </p:nvSpPr>
        <p:spPr>
          <a:xfrm>
            <a:off x="11800880" y="6721222"/>
            <a:ext cx="1279886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8" name="Group 8"/>
          <p:cNvGrpSpPr/>
          <p:nvPr/>
        </p:nvGrpSpPr>
        <p:grpSpPr>
          <a:xfrm rot="-2700000">
            <a:off x="91952" y="-2795641"/>
            <a:ext cx="3010493" cy="3130753"/>
            <a:chOff x="0" y="0"/>
            <a:chExt cx="1447286" cy="15051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 rot="-2700000">
            <a:off x="-331918" y="151822"/>
            <a:ext cx="1580982" cy="1639537"/>
            <a:chOff x="0" y="0"/>
            <a:chExt cx="760053" cy="78820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60053" cy="788203"/>
            </a:xfrm>
            <a:custGeom>
              <a:avLst/>
              <a:gdLst/>
              <a:ahLst/>
              <a:cxnLst/>
              <a:rect l="l" t="t" r="r" b="b"/>
              <a:pathLst>
                <a:path w="760053" h="788203">
                  <a:moveTo>
                    <a:pt x="0" y="0"/>
                  </a:moveTo>
                  <a:lnTo>
                    <a:pt x="760053" y="0"/>
                  </a:lnTo>
                  <a:lnTo>
                    <a:pt x="760053" y="788203"/>
                  </a:lnTo>
                  <a:lnTo>
                    <a:pt x="0" y="788203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60053" cy="82630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 rot="-2700000">
            <a:off x="-386778" y="-666743"/>
            <a:ext cx="1690701" cy="169070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-2700000">
            <a:off x="-2592465" y="-554866"/>
            <a:ext cx="3010493" cy="3130753"/>
            <a:chOff x="0" y="0"/>
            <a:chExt cx="1447286" cy="150510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-2700000">
            <a:off x="-1582284" y="1360666"/>
            <a:ext cx="1690701" cy="1690701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 rot="-2700000">
            <a:off x="1348858" y="-1168637"/>
            <a:ext cx="1221033" cy="1279588"/>
            <a:chOff x="0" y="0"/>
            <a:chExt cx="587009" cy="615159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 rot="-2700000">
            <a:off x="-771213" y="-667627"/>
            <a:ext cx="1221033" cy="1279588"/>
            <a:chOff x="0" y="0"/>
            <a:chExt cx="587009" cy="615159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 rot="-2700000">
            <a:off x="16731081" y="8848083"/>
            <a:ext cx="1608371" cy="1672620"/>
            <a:chOff x="0" y="0"/>
            <a:chExt cx="692425" cy="72008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92425" cy="720085"/>
            </a:xfrm>
            <a:custGeom>
              <a:avLst/>
              <a:gdLst/>
              <a:ahLst/>
              <a:cxnLst/>
              <a:rect l="l" t="t" r="r" b="b"/>
              <a:pathLst>
                <a:path w="692425" h="720085">
                  <a:moveTo>
                    <a:pt x="0" y="0"/>
                  </a:moveTo>
                  <a:lnTo>
                    <a:pt x="692425" y="0"/>
                  </a:lnTo>
                  <a:lnTo>
                    <a:pt x="692425" y="720085"/>
                  </a:lnTo>
                  <a:lnTo>
                    <a:pt x="0" y="720085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692425" cy="75818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 rot="-2700000">
            <a:off x="17472444" y="8477958"/>
            <a:ext cx="1363508" cy="1428896"/>
            <a:chOff x="0" y="0"/>
            <a:chExt cx="587009" cy="61515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 rot="-2700000">
            <a:off x="17135434" y="9735505"/>
            <a:ext cx="1887979" cy="1887979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8" name="Group 38"/>
          <p:cNvGrpSpPr/>
          <p:nvPr/>
        </p:nvGrpSpPr>
        <p:grpSpPr>
          <a:xfrm rot="-2700000">
            <a:off x="16267572" y="9765256"/>
            <a:ext cx="1363508" cy="1428896"/>
            <a:chOff x="0" y="0"/>
            <a:chExt cx="587009" cy="615159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587009" cy="615159"/>
            </a:xfrm>
            <a:custGeom>
              <a:avLst/>
              <a:gdLst/>
              <a:ahLst/>
              <a:cxnLst/>
              <a:rect l="l" t="t" r="r" b="b"/>
              <a:pathLst>
                <a:path w="587009" h="615159">
                  <a:moveTo>
                    <a:pt x="0" y="0"/>
                  </a:moveTo>
                  <a:lnTo>
                    <a:pt x="587009" y="0"/>
                  </a:lnTo>
                  <a:lnTo>
                    <a:pt x="587009" y="615159"/>
                  </a:lnTo>
                  <a:lnTo>
                    <a:pt x="0" y="615159"/>
                  </a:lnTo>
                  <a:close/>
                </a:path>
              </a:pathLst>
            </a:custGeom>
            <a:solidFill>
              <a:srgbClr val="50B68D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0" y="-38100"/>
              <a:ext cx="587009" cy="6532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1" name="Group 41"/>
          <p:cNvGrpSpPr/>
          <p:nvPr/>
        </p:nvGrpSpPr>
        <p:grpSpPr>
          <a:xfrm rot="-2700000">
            <a:off x="14666949" y="10416278"/>
            <a:ext cx="3361769" cy="3496062"/>
            <a:chOff x="0" y="0"/>
            <a:chExt cx="1447286" cy="1505101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447286" cy="1505101"/>
            </a:xfrm>
            <a:custGeom>
              <a:avLst/>
              <a:gdLst/>
              <a:ahLst/>
              <a:cxnLst/>
              <a:rect l="l" t="t" r="r" b="b"/>
              <a:pathLst>
                <a:path w="1447286" h="1505101">
                  <a:moveTo>
                    <a:pt x="0" y="0"/>
                  </a:moveTo>
                  <a:lnTo>
                    <a:pt x="1447286" y="0"/>
                  </a:lnTo>
                  <a:lnTo>
                    <a:pt x="1447286" y="1505101"/>
                  </a:lnTo>
                  <a:lnTo>
                    <a:pt x="0" y="1505101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-38100"/>
              <a:ext cx="1447286" cy="1543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4" name="Group 44"/>
          <p:cNvGrpSpPr/>
          <p:nvPr/>
        </p:nvGrpSpPr>
        <p:grpSpPr>
          <a:xfrm rot="-2700000">
            <a:off x="17979865" y="7510111"/>
            <a:ext cx="1887979" cy="1887979"/>
            <a:chOff x="0" y="0"/>
            <a:chExt cx="812800" cy="812800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19191"/>
            </a:solidFill>
          </p:spPr>
        </p:sp>
        <p:sp>
          <p:nvSpPr>
            <p:cNvPr id="46" name="TextBox 4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 rot="-2700000">
            <a:off x="17837588" y="8399949"/>
            <a:ext cx="1715369" cy="1783894"/>
            <a:chOff x="0" y="0"/>
            <a:chExt cx="738489" cy="76799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738489" cy="767990"/>
            </a:xfrm>
            <a:custGeom>
              <a:avLst/>
              <a:gdLst/>
              <a:ahLst/>
              <a:cxnLst/>
              <a:rect l="l" t="t" r="r" b="b"/>
              <a:pathLst>
                <a:path w="738489" h="767990">
                  <a:moveTo>
                    <a:pt x="0" y="0"/>
                  </a:moveTo>
                  <a:lnTo>
                    <a:pt x="738489" y="0"/>
                  </a:lnTo>
                  <a:lnTo>
                    <a:pt x="738489" y="767990"/>
                  </a:lnTo>
                  <a:lnTo>
                    <a:pt x="0" y="767990"/>
                  </a:lnTo>
                  <a:close/>
                </a:path>
              </a:pathLst>
            </a:custGeom>
            <a:solidFill>
              <a:srgbClr val="28694F"/>
            </a:solidFill>
          </p:spPr>
        </p:sp>
        <p:sp>
          <p:nvSpPr>
            <p:cNvPr id="49" name="TextBox 49"/>
            <p:cNvSpPr txBox="1"/>
            <p:nvPr/>
          </p:nvSpPr>
          <p:spPr>
            <a:xfrm>
              <a:off x="0" y="-38100"/>
              <a:ext cx="738489" cy="8060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TextBox 50"/>
          <p:cNvSpPr txBox="1"/>
          <p:nvPr/>
        </p:nvSpPr>
        <p:spPr>
          <a:xfrm>
            <a:off x="11748568" y="4890517"/>
            <a:ext cx="6168972" cy="1430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55"/>
              </a:lnSpc>
            </a:pPr>
            <a:r>
              <a:rPr lang="en-US" sz="5100" b="1">
                <a:solidFill>
                  <a:srgbClr val="28694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NILAI CLTV TERHADAP CHURN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8884117" y="517727"/>
            <a:ext cx="519765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4"/>
              </a:lnSpc>
            </a:pPr>
            <a:r>
              <a:rPr lang="en-US" sz="2499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288</Words>
  <Application>Microsoft Office PowerPoint</Application>
  <PresentationFormat>Custom</PresentationFormat>
  <Paragraphs>80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Poppins Semi-Bold</vt:lpstr>
      <vt:lpstr>Arial</vt:lpstr>
      <vt:lpstr>Poppins Bold</vt:lpstr>
      <vt:lpstr>Poppins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Seminar Proposal Modern Putih Hijau</dc:title>
  <dc:creator>User</dc:creator>
  <cp:lastModifiedBy>LENOVO GAMING 3</cp:lastModifiedBy>
  <cp:revision>2</cp:revision>
  <dcterms:created xsi:type="dcterms:W3CDTF">2006-08-16T00:00:00Z</dcterms:created>
  <dcterms:modified xsi:type="dcterms:W3CDTF">2025-10-19T01:25:39Z</dcterms:modified>
  <dc:identifier>DAG2ICoveiI</dc:identifier>
</cp:coreProperties>
</file>